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259" r:id="rId4"/>
    <p:sldId id="276" r:id="rId5"/>
    <p:sldId id="274" r:id="rId6"/>
    <p:sldId id="287" r:id="rId7"/>
    <p:sldId id="264" r:id="rId8"/>
    <p:sldId id="265" r:id="rId9"/>
    <p:sldId id="277" r:id="rId10"/>
    <p:sldId id="257" r:id="rId11"/>
    <p:sldId id="258" r:id="rId12"/>
    <p:sldId id="280" r:id="rId13"/>
    <p:sldId id="288" r:id="rId14"/>
    <p:sldId id="289" r:id="rId15"/>
    <p:sldId id="290" r:id="rId16"/>
    <p:sldId id="266" r:id="rId17"/>
    <p:sldId id="281" r:id="rId18"/>
    <p:sldId id="273" r:id="rId19"/>
    <p:sldId id="268" r:id="rId20"/>
    <p:sldId id="282" r:id="rId21"/>
    <p:sldId id="270" r:id="rId22"/>
    <p:sldId id="269" r:id="rId23"/>
    <p:sldId id="283" r:id="rId24"/>
    <p:sldId id="272" r:id="rId25"/>
    <p:sldId id="267" r:id="rId26"/>
    <p:sldId id="291" r:id="rId27"/>
  </p:sldIdLst>
  <p:sldSz cx="9144000" cy="6858000" type="screen4x3"/>
  <p:notesSz cx="7026275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5868" autoAdjust="0"/>
  </p:normalViewPr>
  <p:slideViewPr>
    <p:cSldViewPr>
      <p:cViewPr varScale="1">
        <p:scale>
          <a:sx n="78" d="100"/>
          <a:sy n="78" d="100"/>
        </p:scale>
        <p:origin x="16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2" y="-84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smtClean="0"/>
            </a:lvl1pPr>
          </a:lstStyle>
          <a:p>
            <a:pPr>
              <a:defRPr/>
            </a:pPr>
            <a:fld id="{50F9BDBC-95EF-461A-8DF5-FEBD282FE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14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757063-343C-4C47-9A07-4C689FFED8E4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975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CED363-0F30-4525-9C03-8660A234C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9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ED363-0F30-4525-9C03-8660A234C6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GCU</a:t>
            </a:r>
            <a:r>
              <a:rPr lang="en-US" baseline="0" dirty="0" smtClean="0"/>
              <a:t> has a cap which is 10,000 a year. You can choose to take what you need. </a:t>
            </a:r>
          </a:p>
          <a:p>
            <a:r>
              <a:rPr lang="en-US" baseline="0" dirty="0" smtClean="0"/>
              <a:t>Around 750 credit score. If you get denied, then you can increase your student loan by $4,000.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ED363-0F30-4525-9C03-8660A234C6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3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minute page-40</a:t>
            </a:r>
            <a:r>
              <a:rPr lang="en-US" baseline="0" dirty="0" smtClean="0"/>
              <a:t> </a:t>
            </a:r>
            <a:r>
              <a:rPr lang="en-US" baseline="0" smtClean="0"/>
              <a:t>min process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ED363-0F30-4525-9C03-8660A234C61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4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3CF79-941A-48EB-A433-BA33A8712B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B0B22-D619-47D9-9432-0A4B73988B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7FC47-E1DC-4036-B8CB-F136A727D1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7D3D6-6668-4F25-93E5-8CA86AB36E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EC229-05D3-4BD0-A7BC-4FB0D1BACF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99FB2-ABCB-4B0D-8C8C-03C41F5A2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0E823-DA32-44E9-8001-0A7996D3A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B0544-EB21-420A-BB1A-5A343D3A6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FE67-F707-41A7-A894-08D6F4A5F6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5226B-A65A-4699-8F29-9EC6E4866A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60344-1618-4AFB-A82B-47287ADB7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42FD16-F988-402E-A8A6-B2712EA99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loans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ed.gov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kevin.ware@gcu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redscholar.com/" TargetMode="External"/><Relationship Id="rId3" Type="http://schemas.openxmlformats.org/officeDocument/2006/relationships/hyperlink" Target="http://www.petersons.com/" TargetMode="External"/><Relationship Id="rId7" Type="http://schemas.openxmlformats.org/officeDocument/2006/relationships/hyperlink" Target="http://www.collegenet.com/" TargetMode="External"/><Relationship Id="rId2" Type="http://schemas.openxmlformats.org/officeDocument/2006/relationships/hyperlink" Target="http://www.fastweb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udents.gov/" TargetMode="External"/><Relationship Id="rId5" Type="http://schemas.openxmlformats.org/officeDocument/2006/relationships/hyperlink" Target="http://www.finaid.org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supercollege.com/" TargetMode="External"/><Relationship Id="rId9" Type="http://schemas.openxmlformats.org/officeDocument/2006/relationships/hyperlink" Target="http://www.collegeboard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95400"/>
            <a:ext cx="7620000" cy="205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Financial Aid 101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733800"/>
            <a:ext cx="64008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Kevin Ware, Regional Admissions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Grand Canyon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Free Application for Federal Student Aid </a:t>
            </a:r>
            <a:r>
              <a:rPr lang="en-US" dirty="0" smtClean="0"/>
              <a:t>(FSA ID)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6048" y="1763035"/>
            <a:ext cx="3796352" cy="45902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Apply after October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What do you need</a:t>
            </a:r>
            <a:r>
              <a:rPr lang="en-US" sz="2400" dirty="0"/>
              <a:t>?</a:t>
            </a:r>
            <a:endParaRPr lang="en-US" sz="2400" dirty="0" smtClean="0"/>
          </a:p>
          <a:p>
            <a:pPr lvl="1"/>
            <a:r>
              <a:rPr lang="en-US" sz="2000" dirty="0" smtClean="0"/>
              <a:t>Current Tax Information</a:t>
            </a:r>
          </a:p>
          <a:p>
            <a:pPr lvl="1"/>
            <a:r>
              <a:rPr lang="en-US" sz="2000" dirty="0" smtClean="0"/>
              <a:t>Social Security Number</a:t>
            </a:r>
          </a:p>
          <a:p>
            <a:pPr lvl="1"/>
            <a:r>
              <a:rPr lang="en-US" sz="2000" dirty="0" smtClean="0"/>
              <a:t>Driver’s License Number</a:t>
            </a:r>
          </a:p>
          <a:p>
            <a:pPr lvl="1"/>
            <a:r>
              <a:rPr lang="en-US" sz="2000" dirty="0" smtClean="0"/>
              <a:t>PIN Number</a:t>
            </a:r>
          </a:p>
          <a:p>
            <a:r>
              <a:rPr lang="en-US" sz="2400" dirty="0" smtClean="0"/>
              <a:t>Application available at:</a:t>
            </a:r>
          </a:p>
          <a:p>
            <a:pPr lvl="1"/>
            <a:r>
              <a:rPr lang="en-US" dirty="0" smtClean="0"/>
              <a:t>www.fsaid.ed.gov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20523" r="22587" b="10192"/>
          <a:stretch/>
        </p:blipFill>
        <p:spPr bwMode="auto">
          <a:xfrm>
            <a:off x="3657600" y="1524000"/>
            <a:ext cx="4724400" cy="5068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153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FSA ID</a:t>
            </a:r>
            <a:r>
              <a:rPr lang="en-US" sz="3600" dirty="0"/>
              <a:t> </a:t>
            </a:r>
            <a:r>
              <a:rPr lang="en-US" sz="3600" dirty="0" smtClean="0"/>
              <a:t>(ID) </a:t>
            </a:r>
            <a:endParaRPr 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1752600"/>
            <a:ext cx="3657600" cy="3951288"/>
          </a:xfrm>
        </p:spPr>
        <p:txBody>
          <a:bodyPr/>
          <a:lstStyle/>
          <a:p>
            <a:r>
              <a:rPr lang="en-US" dirty="0" smtClean="0"/>
              <a:t>First Step:</a:t>
            </a:r>
          </a:p>
          <a:p>
            <a:pPr lvl="1"/>
            <a:r>
              <a:rPr lang="en-US" dirty="0" smtClean="0"/>
              <a:t>Apply for a FSA ID</a:t>
            </a:r>
          </a:p>
          <a:p>
            <a:pPr lvl="1"/>
            <a:r>
              <a:rPr lang="en-US" dirty="0" smtClean="0"/>
              <a:t>Go to www.fsaid.ed.gov</a:t>
            </a:r>
          </a:p>
          <a:p>
            <a:pPr lvl="1"/>
            <a:r>
              <a:rPr lang="en-US" dirty="0" smtClean="0"/>
              <a:t>Parent </a:t>
            </a:r>
            <a:r>
              <a:rPr lang="en-US" b="1" u="sng" dirty="0" smtClean="0"/>
              <a:t>and</a:t>
            </a:r>
            <a:r>
              <a:rPr lang="en-US" dirty="0" smtClean="0"/>
              <a:t> student need to apply for a pin number</a:t>
            </a:r>
            <a:endParaRPr lang="en-US" dirty="0"/>
          </a:p>
          <a:p>
            <a:pPr lvl="1"/>
            <a:r>
              <a:rPr lang="en-US" dirty="0" smtClean="0"/>
              <a:t>Free to apply</a:t>
            </a:r>
          </a:p>
          <a:p>
            <a:r>
              <a:rPr lang="en-US" dirty="0" smtClean="0"/>
              <a:t>Why do I need a ID?</a:t>
            </a:r>
          </a:p>
          <a:p>
            <a:pPr lvl="1"/>
            <a:r>
              <a:rPr lang="en-US" dirty="0" smtClean="0"/>
              <a:t>Sign FAFSA electronically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9" r="43345" b="26538"/>
          <a:stretch/>
        </p:blipFill>
        <p:spPr bwMode="auto">
          <a:xfrm>
            <a:off x="3429000" y="1447800"/>
            <a:ext cx="4953000" cy="5025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Independent vs. Dependent </a:t>
            </a:r>
            <a:r>
              <a:rPr lang="en-US" dirty="0"/>
              <a:t>S</a:t>
            </a:r>
            <a:r>
              <a:rPr lang="en-US" dirty="0" smtClean="0"/>
              <a:t>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657600" cy="478840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b="1" dirty="0" smtClean="0">
                <a:solidFill>
                  <a:srgbClr val="660066"/>
                </a:solidFill>
              </a:rPr>
              <a:t>What’s the difference?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Independent Status</a:t>
            </a:r>
          </a:p>
          <a:p>
            <a:pPr lvl="1"/>
            <a:r>
              <a:rPr lang="en-US" dirty="0" smtClean="0"/>
              <a:t>Must be 24 or older</a:t>
            </a:r>
          </a:p>
          <a:p>
            <a:pPr lvl="1"/>
            <a:r>
              <a:rPr lang="en-US" dirty="0" smtClean="0"/>
              <a:t>Enlisted or veteran of the U.S. military</a:t>
            </a:r>
          </a:p>
          <a:p>
            <a:pPr lvl="1"/>
            <a:r>
              <a:rPr lang="en-US" dirty="0" smtClean="0"/>
              <a:t>Married</a:t>
            </a:r>
          </a:p>
          <a:p>
            <a:pPr lvl="1"/>
            <a:r>
              <a:rPr lang="en-US" dirty="0" smtClean="0"/>
              <a:t>Have children or dependents</a:t>
            </a:r>
          </a:p>
          <a:p>
            <a:pPr lvl="1"/>
            <a:r>
              <a:rPr lang="en-US" dirty="0" smtClean="0"/>
              <a:t>Working towards your Master’s or Doctoral degree</a:t>
            </a:r>
          </a:p>
          <a:p>
            <a:pPr lvl="1"/>
            <a:r>
              <a:rPr lang="en-US" dirty="0" smtClean="0"/>
              <a:t>Deceased Parents or Ward of the State</a:t>
            </a:r>
          </a:p>
          <a:p>
            <a:pPr lvl="1"/>
            <a:r>
              <a:rPr lang="en-US" dirty="0" smtClean="0"/>
              <a:t>Unaccompanied youth or homeless</a:t>
            </a:r>
          </a:p>
          <a:p>
            <a:r>
              <a:rPr lang="en-US" dirty="0" smtClean="0"/>
              <a:t>If you do not meet the above requirements, you are a </a:t>
            </a:r>
            <a:r>
              <a:rPr lang="en-US" dirty="0" smtClean="0">
                <a:solidFill>
                  <a:srgbClr val="660066"/>
                </a:solidFill>
              </a:rPr>
              <a:t>“Dependent Student”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5" name="Content Placeholder 4"/>
          <p:cNvPicPr preferRelativeResize="0">
            <a:picLocks noGrp="1" noChangeArrowheads="1"/>
          </p:cNvPicPr>
          <p:nvPr>
            <p:ph sz="half" idx="2"/>
          </p:nvPr>
        </p:nvPicPr>
        <p:blipFill rotWithShape="1">
          <a:blip r:embed="rId2" cstate="print"/>
          <a:srcRect l="61073" t="14843" r="19556" b="27344"/>
          <a:stretch/>
        </p:blipFill>
        <p:spPr bwMode="auto">
          <a:xfrm>
            <a:off x="4038600" y="1295400"/>
            <a:ext cx="4267200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Tax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962400" cy="639762"/>
          </a:xfrm>
        </p:spPr>
        <p:txBody>
          <a:bodyPr/>
          <a:lstStyle/>
          <a:p>
            <a:r>
              <a:rPr lang="en-US" sz="2400" dirty="0" smtClean="0"/>
              <a:t>IRS Data Retrieval Tool (</a:t>
            </a:r>
            <a:r>
              <a:rPr lang="en-US" sz="2400" dirty="0" err="1" smtClean="0"/>
              <a:t>DRT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4038600" cy="3951288"/>
          </a:xfrm>
        </p:spPr>
        <p:txBody>
          <a:bodyPr/>
          <a:lstStyle/>
          <a:p>
            <a:r>
              <a:rPr lang="en-US" dirty="0" smtClean="0"/>
              <a:t>Enter personal information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DRT</a:t>
            </a:r>
            <a:r>
              <a:rPr lang="en-US" dirty="0" smtClean="0"/>
              <a:t> tool to import most recent tax information</a:t>
            </a:r>
          </a:p>
          <a:p>
            <a:r>
              <a:rPr lang="en-US" dirty="0" smtClean="0"/>
              <a:t>Double check for accuracy </a:t>
            </a:r>
            <a:endParaRPr lang="en-US" dirty="0"/>
          </a:p>
        </p:txBody>
      </p:sp>
      <p:pic>
        <p:nvPicPr>
          <p:cNvPr id="7" name="Picture 2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2" cstate="print"/>
          <a:srcRect l="11489" t="48437" r="70068" b="16406"/>
          <a:stretch>
            <a:fillRect/>
          </a:stretch>
        </p:blipFill>
        <p:spPr bwMode="auto">
          <a:xfrm>
            <a:off x="152400" y="1524000"/>
            <a:ext cx="4343400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75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Electronically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your PIN to electronically sign your FAFSA Application</a:t>
            </a:r>
          </a:p>
          <a:p>
            <a:endParaRPr lang="en-US" dirty="0" smtClean="0"/>
          </a:p>
          <a:p>
            <a:r>
              <a:rPr lang="en-US" dirty="0" smtClean="0"/>
              <a:t>Parent will use PIN to electronically sign</a:t>
            </a:r>
            <a:endParaRPr lang="en-US" dirty="0"/>
          </a:p>
        </p:txBody>
      </p:sp>
      <p:pic>
        <p:nvPicPr>
          <p:cNvPr id="5" name="Picture 2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4343400" cy="502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034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 Page</a:t>
            </a:r>
            <a:endParaRPr lang="en-US" dirty="0"/>
          </a:p>
        </p:txBody>
      </p:sp>
      <p:pic>
        <p:nvPicPr>
          <p:cNvPr id="4" name="Picture 2"/>
          <p:cNvPicPr preferRelativeResize="0">
            <a:picLocks noGrp="1" noChangeArrowheads="1"/>
          </p:cNvPicPr>
          <p:nvPr>
            <p:ph sz="half" idx="1"/>
          </p:nvPr>
        </p:nvPicPr>
        <p:blipFill rotWithShape="1">
          <a:blip r:embed="rId2" cstate="print"/>
          <a:srcRect b="49406"/>
          <a:stretch/>
        </p:blipFill>
        <p:spPr bwMode="auto">
          <a:xfrm>
            <a:off x="152400" y="1295400"/>
            <a:ext cx="6248400" cy="518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48400" y="1524000"/>
            <a:ext cx="2057400" cy="4590288"/>
          </a:xfrm>
        </p:spPr>
        <p:txBody>
          <a:bodyPr/>
          <a:lstStyle/>
          <a:p>
            <a:pPr marL="114300" indent="0" algn="ctr">
              <a:buNone/>
            </a:pPr>
            <a:endParaRPr lang="en-US" dirty="0" smtClean="0">
              <a:solidFill>
                <a:srgbClr val="660066"/>
              </a:solidFill>
            </a:endParaRPr>
          </a:p>
          <a:p>
            <a:pPr marL="114300" indent="0" algn="ctr">
              <a:buNone/>
            </a:pPr>
            <a:r>
              <a:rPr lang="en-US" dirty="0" smtClean="0">
                <a:solidFill>
                  <a:srgbClr val="660066"/>
                </a:solidFill>
              </a:rPr>
              <a:t>What is an </a:t>
            </a:r>
            <a:r>
              <a:rPr lang="en-US" dirty="0" err="1" smtClean="0">
                <a:solidFill>
                  <a:srgbClr val="660066"/>
                </a:solidFill>
              </a:rPr>
              <a:t>EFC</a:t>
            </a:r>
            <a:r>
              <a:rPr lang="en-US" dirty="0" smtClean="0">
                <a:solidFill>
                  <a:srgbClr val="660066"/>
                </a:solidFill>
              </a:rPr>
              <a:t> number?</a:t>
            </a:r>
          </a:p>
          <a:p>
            <a:pPr marL="114300" indent="0" algn="ctr">
              <a:buNone/>
            </a:pPr>
            <a:endParaRPr lang="en-US" dirty="0">
              <a:solidFill>
                <a:srgbClr val="660066"/>
              </a:solidFill>
            </a:endParaRPr>
          </a:p>
          <a:p>
            <a:pPr marL="114300" indent="0" algn="ctr">
              <a:buNone/>
            </a:pPr>
            <a:r>
              <a:rPr lang="en-US" dirty="0" smtClean="0">
                <a:solidFill>
                  <a:srgbClr val="660066"/>
                </a:solidFill>
              </a:rPr>
              <a:t>What does it mean to me?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What happens after I </a:t>
            </a:r>
            <a:r>
              <a:rPr lang="en-US" dirty="0" smtClean="0"/>
              <a:t>submit </a:t>
            </a:r>
            <a:r>
              <a:rPr lang="en-US" dirty="0"/>
              <a:t>my </a:t>
            </a:r>
            <a:r>
              <a:rPr lang="en-US" dirty="0" smtClean="0"/>
              <a:t>FAFSA Application?</a:t>
            </a:r>
            <a:r>
              <a:rPr lang="en-US" dirty="0"/>
              <a:t>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3657600" cy="45902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FAFSA Application can be sent to up to 10 colleges or universities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Two </a:t>
            </a:r>
            <a:r>
              <a:rPr lang="en-US" sz="2400" dirty="0"/>
              <a:t>weeks to process </a:t>
            </a:r>
            <a:r>
              <a:rPr lang="en-US" sz="2400" dirty="0" smtClean="0"/>
              <a:t>FAFSA application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Follow up and send information that is requested</a:t>
            </a:r>
          </a:p>
        </p:txBody>
      </p:sp>
      <p:pic>
        <p:nvPicPr>
          <p:cNvPr id="5" name="Picture 5"/>
          <p:cNvPicPr preferRelativeResize="0">
            <a:picLocks noGrp="1" noChangeArrowheads="1"/>
          </p:cNvPicPr>
          <p:nvPr>
            <p:ph sz="half" idx="2"/>
          </p:nvPr>
        </p:nvPicPr>
        <p:blipFill rotWithShape="1">
          <a:blip r:embed="rId2" cstate="print"/>
          <a:srcRect l="5508" r="27769"/>
          <a:stretch/>
        </p:blipFill>
        <p:spPr bwMode="auto">
          <a:xfrm>
            <a:off x="3810000" y="1524000"/>
            <a:ext cx="4876800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bboling\AppData\Local\Microsoft\Windows\Temporary Internet Files\Content.IE5\X3L6U8YS\MC90043980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46" y="22860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Verification</a:t>
            </a:r>
            <a:r>
              <a:rPr lang="en-US" dirty="0"/>
              <a:t>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solidFill>
                  <a:srgbClr val="660066"/>
                </a:solidFill>
              </a:rPr>
              <a:t>Am I selected for FAFSA Verification? </a:t>
            </a:r>
          </a:p>
          <a:p>
            <a:r>
              <a:rPr lang="en-US" dirty="0" smtClean="0"/>
              <a:t>Random selection process</a:t>
            </a:r>
          </a:p>
          <a:p>
            <a:r>
              <a:rPr lang="en-US" dirty="0" smtClean="0"/>
              <a:t>Requires the student to provide additional documentation before application and awards can be processed </a:t>
            </a:r>
          </a:p>
          <a:p>
            <a:pPr lvl="1"/>
            <a:r>
              <a:rPr lang="en-US" dirty="0" smtClean="0"/>
              <a:t>Dependency Verification Worksheet</a:t>
            </a:r>
          </a:p>
          <a:p>
            <a:pPr lvl="1"/>
            <a:r>
              <a:rPr lang="en-US" dirty="0" smtClean="0"/>
              <a:t>Source of Income Worksheet</a:t>
            </a:r>
          </a:p>
          <a:p>
            <a:pPr lvl="1"/>
            <a:r>
              <a:rPr lang="en-US" dirty="0" smtClean="0"/>
              <a:t>Asset Verification Worksheet </a:t>
            </a:r>
          </a:p>
          <a:p>
            <a:r>
              <a:rPr lang="en-US" dirty="0" smtClean="0"/>
              <a:t>Don’t procrastinate! This process can take 6-8 weeks to process.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Federal Work </a:t>
            </a:r>
            <a:r>
              <a:rPr lang="en-US" dirty="0" smtClean="0"/>
              <a:t>Study (</a:t>
            </a:r>
            <a:r>
              <a:rPr lang="en-US" dirty="0" err="1" smtClean="0"/>
              <a:t>FWS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worker position on campus</a:t>
            </a:r>
          </a:p>
          <a:p>
            <a:pPr lvl="1"/>
            <a:r>
              <a:rPr lang="en-US" dirty="0" err="1" smtClean="0"/>
              <a:t>FWS</a:t>
            </a:r>
            <a:r>
              <a:rPr lang="en-US" dirty="0" smtClean="0"/>
              <a:t> jobs found in Career Services Office</a:t>
            </a:r>
          </a:p>
          <a:p>
            <a:pPr lvl="1"/>
            <a:r>
              <a:rPr lang="en-US" dirty="0" smtClean="0"/>
              <a:t>Weekly hours and wage pre-determined based on eligibility </a:t>
            </a:r>
          </a:p>
          <a:p>
            <a:r>
              <a:rPr lang="en-US" dirty="0" smtClean="0"/>
              <a:t>Ask your financial aid office about eligibility and if you qualify!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660066"/>
                </a:solidFill>
              </a:rPr>
              <a:t>How is this different from any other student worker job on campus?</a:t>
            </a:r>
          </a:p>
          <a:p>
            <a:pPr lvl="1"/>
            <a:r>
              <a:rPr lang="en-US" dirty="0" err="1" smtClean="0"/>
              <a:t>FWS</a:t>
            </a:r>
            <a:r>
              <a:rPr lang="en-US" dirty="0" smtClean="0"/>
              <a:t> jobs are government funded 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FWS</a:t>
            </a:r>
            <a:r>
              <a:rPr lang="en-US" dirty="0" smtClean="0"/>
              <a:t> jobs are college or university funded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Grants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305800" cy="4800600"/>
          </a:xfrm>
        </p:spPr>
        <p:txBody>
          <a:bodyPr/>
          <a:lstStyle/>
          <a:p>
            <a:pPr marL="11430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Typically Income and Need Based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Federal-Pell Grant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Federal-Supplemental Educational Opportunity Grant (</a:t>
            </a:r>
            <a:r>
              <a:rPr lang="en-US" sz="2400" dirty="0" err="1" smtClean="0"/>
              <a:t>FSEOG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Teacher Education Assistance for College and Higher Education Grant (TEACH)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Five Expenses to Consider	</a:t>
            </a:r>
            <a:br>
              <a:rPr lang="en-US" dirty="0" smtClean="0"/>
            </a:br>
            <a:r>
              <a:rPr lang="en-US" sz="2400" dirty="0" smtClean="0"/>
              <a:t>CollegeBoard.com, 2014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5334000" cy="45902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AVERAGE TUITION AND FEES</a:t>
            </a:r>
          </a:p>
          <a:p>
            <a:pPr lvl="1"/>
            <a:r>
              <a:rPr lang="en-US" sz="2000" dirty="0" smtClean="0"/>
              <a:t>2-year Colleges: $3,690/ year</a:t>
            </a:r>
          </a:p>
          <a:p>
            <a:pPr lvl="1"/>
            <a:r>
              <a:rPr lang="en-US" sz="2000" dirty="0" smtClean="0"/>
              <a:t>Public Schools In-State: $10,240/year</a:t>
            </a:r>
          </a:p>
          <a:p>
            <a:pPr lvl="1"/>
            <a:r>
              <a:rPr lang="en-US" sz="2000" dirty="0" smtClean="0"/>
              <a:t>Public Schools Out-of-State: $25,770/year</a:t>
            </a:r>
          </a:p>
          <a:p>
            <a:pPr lvl="1"/>
            <a:r>
              <a:rPr lang="en-US" sz="2000" dirty="0" smtClean="0"/>
              <a:t>Private Universities: $33,500/ yr</a:t>
            </a:r>
          </a:p>
          <a:p>
            <a:endParaRPr lang="en-US" sz="2400" dirty="0" smtClean="0"/>
          </a:p>
          <a:p>
            <a:r>
              <a:rPr lang="en-US" sz="2400" dirty="0" smtClean="0"/>
              <a:t>ROOM AND BOARD</a:t>
            </a:r>
          </a:p>
          <a:p>
            <a:pPr lvl="1"/>
            <a:r>
              <a:rPr lang="en-US" sz="2000" dirty="0" smtClean="0"/>
              <a:t>Additional $9,000 per year</a:t>
            </a:r>
          </a:p>
          <a:p>
            <a:r>
              <a:rPr lang="en-US" sz="2400" dirty="0" smtClean="0"/>
              <a:t>PERSONAL EXPENSES </a:t>
            </a:r>
          </a:p>
          <a:p>
            <a:endParaRPr lang="en-US" sz="2400" dirty="0" smtClean="0"/>
          </a:p>
          <a:p>
            <a:r>
              <a:rPr lang="en-US" sz="2400" dirty="0" smtClean="0"/>
              <a:t>TEXTBOOKS AND SUPPLIES</a:t>
            </a:r>
          </a:p>
          <a:p>
            <a:pPr lvl="1"/>
            <a:r>
              <a:rPr lang="en-US" sz="2000" dirty="0" smtClean="0"/>
              <a:t>$700-$1,100 per year</a:t>
            </a:r>
          </a:p>
          <a:p>
            <a:r>
              <a:rPr lang="en-US" sz="2400" dirty="0" smtClean="0"/>
              <a:t>TRANSPORTATION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000"/>
            <a:ext cx="4419600" cy="3200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and Parent Loan Options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Student Loans</a:t>
            </a:r>
            <a:r>
              <a:rPr lang="en-US" dirty="0"/>
              <a:t>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FAFSA Loans</a:t>
            </a:r>
          </a:p>
          <a:p>
            <a:pPr marL="411480" lvl="1" indent="0">
              <a:buNone/>
            </a:pPr>
            <a:r>
              <a:rPr lang="en-US" sz="2000" dirty="0" smtClean="0"/>
              <a:t>Subsidized</a:t>
            </a:r>
          </a:p>
          <a:p>
            <a:pPr marL="411480" lvl="1" indent="0">
              <a:buNone/>
            </a:pPr>
            <a:r>
              <a:rPr lang="en-US" sz="2000" dirty="0" smtClean="0"/>
              <a:t>Unsubsidized</a:t>
            </a:r>
          </a:p>
          <a:p>
            <a:pPr marL="0" lvl="1" indent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2800" u="sng" dirty="0"/>
              <a:t>Alternative Loans</a:t>
            </a:r>
          </a:p>
          <a:p>
            <a:pPr marL="238125" lvl="2" indent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dirty="0" smtClean="0"/>
              <a:t>Offered at some local banks and private organizations </a:t>
            </a:r>
            <a:endParaRPr lang="en-US" dirty="0"/>
          </a:p>
          <a:p>
            <a:pPr marL="238125" lvl="2" indent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dirty="0"/>
              <a:t>Credit Based</a:t>
            </a:r>
          </a:p>
          <a:p>
            <a:pPr marL="238125" lvl="2" indent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dirty="0" smtClean="0"/>
              <a:t>Co-Signer may be needed</a:t>
            </a:r>
            <a:endParaRPr lang="en-US" dirty="0"/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 dirty="0" smtClean="0">
                <a:solidFill>
                  <a:schemeClr val="tx1"/>
                </a:solidFill>
              </a:rPr>
              <a:t>Nearly </a:t>
            </a:r>
            <a:r>
              <a:rPr lang="en-US" sz="2600" dirty="0" smtClean="0"/>
              <a:t>84</a:t>
            </a:r>
            <a:r>
              <a:rPr lang="en-US" sz="2600" dirty="0" smtClean="0">
                <a:solidFill>
                  <a:schemeClr val="tx1"/>
                </a:solidFill>
              </a:rPr>
              <a:t>% of students graduate with student loan debt 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600" dirty="0" smtClean="0"/>
              <a:t>In 2014, the average student loan debt was $28,660 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en-US" sz="2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429760"/>
            <a:ext cx="2367281" cy="36576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(Cohn, CNBC, 2012)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Parent </a:t>
            </a:r>
            <a:r>
              <a:rPr lang="en-US" dirty="0" smtClean="0"/>
              <a:t>PLUS Loans</a:t>
            </a:r>
            <a:r>
              <a:rPr lang="en-US" dirty="0"/>
              <a:t>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7620000" cy="5105400"/>
          </a:xfrm>
        </p:spPr>
        <p:txBody>
          <a:bodyPr/>
          <a:lstStyle/>
          <a:p>
            <a:r>
              <a:rPr lang="en-US" dirty="0" smtClean="0"/>
              <a:t>To apply, visit </a:t>
            </a:r>
            <a:r>
              <a:rPr lang="en-US" dirty="0" smtClean="0">
                <a:hlinkClick r:id="rId3"/>
              </a:rPr>
              <a:t>www.studentloans.gov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Credit based loan application for parent to complete</a:t>
            </a:r>
          </a:p>
          <a:p>
            <a:r>
              <a:rPr lang="en-US" dirty="0" smtClean="0"/>
              <a:t>Loan can be used to assist student with tuition and fees</a:t>
            </a:r>
          </a:p>
          <a:p>
            <a:r>
              <a:rPr lang="en-US" dirty="0" smtClean="0"/>
              <a:t>Repayment </a:t>
            </a:r>
            <a:r>
              <a:rPr lang="en-US" dirty="0"/>
              <a:t>begins 60 days after loan is disbursed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36754" r="70610" b="33461"/>
          <a:stretch/>
        </p:blipFill>
        <p:spPr bwMode="auto">
          <a:xfrm>
            <a:off x="2895600" y="2917208"/>
            <a:ext cx="5486400" cy="378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 descr="C:\Users\bboling\AppData\Local\Microsoft\Windows\Temporary Internet Files\Content.IE5\X3L6U8YS\MC90043980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Entrance Interview (EI)  </a:t>
            </a:r>
            <a:br>
              <a:rPr lang="en-US" dirty="0" smtClean="0"/>
            </a:br>
            <a:r>
              <a:rPr lang="en-US" dirty="0" smtClean="0"/>
              <a:t>Master Promissory Note (MPN)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962400" cy="5047488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19962" r="31236" b="33270"/>
          <a:stretch/>
        </p:blipFill>
        <p:spPr bwMode="auto">
          <a:xfrm>
            <a:off x="194481" y="1440975"/>
            <a:ext cx="8111319" cy="5188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Timeline Review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077200" cy="48006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>
                <a:solidFill>
                  <a:srgbClr val="660066"/>
                </a:solidFill>
              </a:rPr>
              <a:t>October-November: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/>
              <a:t>Apply for </a:t>
            </a:r>
            <a:r>
              <a:rPr lang="en-US" sz="2000" dirty="0" smtClean="0"/>
              <a:t>an FAFSA ID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000" b="1" u="sng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>
                <a:solidFill>
                  <a:srgbClr val="660066"/>
                </a:solidFill>
              </a:rPr>
              <a:t>October-February</a:t>
            </a:r>
            <a:r>
              <a:rPr lang="en-US" sz="2000" dirty="0">
                <a:solidFill>
                  <a:srgbClr val="660066"/>
                </a:solidFill>
              </a:rPr>
              <a:t>: </a:t>
            </a:r>
            <a:r>
              <a:rPr lang="en-US" sz="2000" dirty="0"/>
              <a:t>Apply for financial aid at </a:t>
            </a:r>
            <a:r>
              <a:rPr lang="en-US" sz="2000" dirty="0" smtClean="0">
                <a:hlinkClick r:id="rId2"/>
              </a:rPr>
              <a:t>www.fafsa.ed.gov</a:t>
            </a:r>
            <a:endParaRPr lang="en-US" sz="20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000" b="1" u="sng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>
                <a:solidFill>
                  <a:srgbClr val="660066"/>
                </a:solidFill>
              </a:rPr>
              <a:t>March-April: </a:t>
            </a:r>
            <a:r>
              <a:rPr lang="en-US" sz="2000" b="1" dirty="0" smtClean="0">
                <a:solidFill>
                  <a:srgbClr val="660066"/>
                </a:solidFill>
              </a:rPr>
              <a:t> </a:t>
            </a:r>
            <a:r>
              <a:rPr lang="en-US" sz="2000" dirty="0" smtClean="0"/>
              <a:t>Provide additional documentation if needed- Verification?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000" b="1" u="sng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>
                <a:solidFill>
                  <a:srgbClr val="660066"/>
                </a:solidFill>
              </a:rPr>
              <a:t>April-May</a:t>
            </a:r>
            <a:r>
              <a:rPr lang="en-US" sz="2000" b="1" dirty="0">
                <a:solidFill>
                  <a:srgbClr val="660066"/>
                </a:solidFill>
              </a:rPr>
              <a:t>:</a:t>
            </a:r>
            <a:r>
              <a:rPr lang="en-US" sz="2000" dirty="0">
                <a:solidFill>
                  <a:srgbClr val="660066"/>
                </a:solidFill>
              </a:rPr>
              <a:t>  </a:t>
            </a:r>
            <a:r>
              <a:rPr lang="en-US" sz="2000" dirty="0" smtClean="0"/>
              <a:t>Follow up with Financial Aid Office to verify awards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000" b="1" u="sng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>
                <a:solidFill>
                  <a:srgbClr val="660066"/>
                </a:solidFill>
              </a:rPr>
              <a:t>May-July:</a:t>
            </a:r>
            <a:r>
              <a:rPr lang="en-US" sz="2000" dirty="0">
                <a:solidFill>
                  <a:srgbClr val="660066"/>
                </a:solidFill>
              </a:rPr>
              <a:t>  </a:t>
            </a:r>
            <a:r>
              <a:rPr lang="en-US" sz="2000" dirty="0"/>
              <a:t>Enjoy your summer and get ready to go to </a:t>
            </a:r>
            <a:r>
              <a:rPr lang="en-US" sz="2000" dirty="0" smtClean="0"/>
              <a:t>college</a:t>
            </a:r>
            <a:r>
              <a:rPr lang="en-US" sz="2000" dirty="0"/>
              <a:t>!!!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r>
              <a:rPr lang="en-US" dirty="0"/>
              <a:t>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/>
          <a:srcRect b="1566"/>
          <a:stretch>
            <a:fillRect/>
          </a:stretch>
        </p:blipFill>
        <p:spPr>
          <a:xfrm>
            <a:off x="304800" y="1371600"/>
            <a:ext cx="7848600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Contact Information: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Kevin Ware</a:t>
            </a:r>
          </a:p>
          <a:p>
            <a:r>
              <a:rPr lang="en-US" dirty="0" smtClean="0"/>
              <a:t>Grand Canyon University </a:t>
            </a:r>
          </a:p>
          <a:p>
            <a:r>
              <a:rPr lang="en-US" dirty="0" smtClean="0"/>
              <a:t>Phone 951-312-6376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kevin.ware@gcu.edu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</a:rPr>
              <a:t>Types of Financial Aid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Scholarships</a:t>
            </a:r>
          </a:p>
          <a:p>
            <a:r>
              <a:rPr lang="en-US" sz="3600" dirty="0" smtClean="0"/>
              <a:t>Federal Financial Aid</a:t>
            </a:r>
          </a:p>
          <a:p>
            <a:pPr lvl="1"/>
            <a:r>
              <a:rPr lang="en-US" sz="3200" dirty="0" smtClean="0"/>
              <a:t>Work Study </a:t>
            </a:r>
          </a:p>
          <a:p>
            <a:pPr lvl="1"/>
            <a:r>
              <a:rPr lang="en-US" sz="3200" dirty="0" smtClean="0"/>
              <a:t>Grants</a:t>
            </a:r>
          </a:p>
          <a:p>
            <a:pPr lvl="1"/>
            <a:r>
              <a:rPr lang="en-US" sz="3200" dirty="0" smtClean="0"/>
              <a:t>Loans</a:t>
            </a:r>
          </a:p>
        </p:txBody>
      </p:sp>
      <p:sp>
        <p:nvSpPr>
          <p:cNvPr id="2" name="AutoShape 2" descr="data:image/jpeg;base64,/9j/4AAQSkZJRgABAQAAAQABAAD/2wCEAAkGBhQSEBUQExQUFRUVEBQUFRcSFRQQFRUVFBQVFBQVFBUXHCYeFxkjGRQUHy8gJCcpLCwsFR4xNTAqNSYrLCkBCQoKDgwOGg8PFyokHB8pLCwpKSksMCwpLywpLCksKSwsLCkpNSwpKSwsKSwqLCwsLCwsKSkpKSwpLCwsLCkyKf/AABEIAMgA+wMBIgACEQEDEQH/xAAcAAEAAQUBAQAAAAAAAAAAAAAABAEDBQYHAgj/xABDEAABAwICBgcDCQcDBQAAAAABAAIDBBESIQUGMUFRgQcTImFxkbEyUqEUI0JygpLB0fAVM0NiorLhU2PCJHOD4vH/xAAZAQEBAQEBAQAAAAAAAAAAAAAAAQIDBAX/xAAmEQEBAAIBAwIGAwAAAAAAAAAAAQIREgMxUSFBBBMUImGRI1Jx/9oADAMBAAIRAxEAPwDuCIiAiIgIiICIiAiIgIrFZXRxNxyPYxvF7gweZWmaY6XqSK4ixzu/kGBn33fgCg3pQ9I6Xhp245pGRji9wbfwG0nwXFtM9LVZNkwtgbwiF3c3uz8rLT6mrfI4ue5z3Ha55LyeZQdj0t0y0zDhgjfMfePzLOVwXHyC1LSfS9WSAtZ1cIO9gLnfedf4BaJdUV0MhVabmkN3zSuO3tSPd6mwSn07PGbsnmb9WR4+F1j0QbjQdK1dEADI2Qf7rA4/eFiVnKTpulH7ynjd/wBt7o/UOXMrJZNDtWj+malf+9jli77CVvm3P4LY6HXuhmyZUx3O556s/wBdl85EKlimh9UxTNcLtIcOLSCPML3dfLlFpKWE4opHxnixxZ6LZtHdKtfFtlEoG6VjXf1Ns74pod9Rcr0Z03jZUU9v5oXX/of+a2Wh6VaCTIyOjP8Ausc0ebbj4qDb0UGi05BN+6mif3Me1x8gbqcgIiICIiAiIgIiICLy+QNBJIAG0nIDxJWq6Z6TaKny6zrXD6MAx597/Z+KDbFbmqGsBc4hoG0uIaBzOS47pnpmqJLtp42Qjc53zr7cwGjyK0nSWmpqh2KaV8h/ncSB4DYOSDtemulSiguGvM7huhzbfveez5XWiaZ6YaqW7YQyBvcOsf8Aedl5BaCVS6olVuk5JnY5ZHyO4vcXn47FGL15uqIPRcFXJWyAllRcsqELwQUEnFB6slk67uXjrtyC4qEql0ugqFW684kug9YlS6Kl0Fbr1deLqqg9B29ZSh1pqof3dRM0cA9xH3Tl8FiVVBulJ0t17LYnxyfXjb6ssVsWj+m7dNT+Jifb+l4/5LlNleo6N8rxHGx0jzsawFzvIKDumj+legkydI6I8JWOA+824+Kz8OstK9oc2ogIOw9azw3lct1f6GppLPqniFu3Ayz5PAn2W/FdEodRKOKNsYgaQ0bX9pxubkk7zclBsCoSqqDpvRDKqB9PISGvbYlps4EEEEcwNqDEab6QqOmuHSh7x9CG0h5kHC3mVo+mOmaV1208TY/5pPnHcmizR8V50t0LzNzp5myD3ZB1TuRzB+C0fS2rtTTG08L2Z7S27D4OF2nzQV0vrFUVJvPM9/cTZo8GDsjyWMJVLqqopdeSvRCoWqil0uq4VTCgXS6FqphQEyQBLIAK8vjBVUQWPkbe/wAyvTY8OzJXVQlBTG7iq9ef0EuiB1/cPJVEo4LzZC1B7uEyVvCqoPdkXi68SVICgvqZozRU1S/q4I3yO4MFwPrO2NHebLbOi/V2grSeuke+UXPUH5tpaD7QcDd4ta4BFr7LZrtlDo+OFgjiY2Ng2NYA0fDf3qDlurvQsTZ9ZJYf6UO3wdIfwHNdL0RoGClZggiZGN+Edo/Wcc3cyp6ICIiAiIgLy+MEEEAg7QRcHxC9Ig1TTXRlQ1Fz1XVPP0oPm/NnsnyXP9OdDNTHd1O9s7fdNopPInCfMeC7WiD5cr9GSwOwTRvjdwe0tv4X28lFuvqeqo2StLJGNe07WvaHjyK0TW3oso3QSzRMdE9kT3gRnsOLWlwBY69r23WQcTVC1RxOONvFXWybxmO5aHpLqgmVesQLpiVcSXQUuqpdUugKqpdLoKFLJdC5BSyqvD5AFGlrQBcZ+CCViViWsA33PAZqA+dzvDgMldhp+KD0+ocdmQ+KtiO5UgjJbHqDq78rq2hwvHGOsk4ED2W8zYeF0F/ULTtRQyulhgZKHNAkxtcHBoz7Lx7I5G9l33VbWFtdSsqWNLQ4uBaTctc1xaRffmFhKjR7RC6NrQ0YSLNGEbOAULoccRRzRn6FbJbwLWH1usjfkREBERAREQEREBERBZrC/A7q8Jfbs47ht92IjOy1qj1vBLqSrYIajARhcQY5btOcbtljnkVta4T0lu6/SkhBIEUYjuOLRs+8SunTw53SW6c7lj3KBIC03BI8MllJY7EjgSPJRnx3WdaVHZpBw22PwKkx1zTxHioMkVivIagzDX81cDwsVFIpLZjx80E3ECq5KG2pG8W7wvYkyuDkgkmyoXBRH1Vt6sPqie71QTJJwFElr/d+P5KyY78V6ECC3m45lXTDc9wV5jLBemhB4ZDZXcKqAqlB5w3y/wAruOoerYo6UBwtLJZ8ndcdln2QfMlaF0a6s9fP8oePmoTcX2Pl2tHeG5OPLiuwhQVOzktc6KprVOkIfotljcOF3YwR45BbFK+zSeAK1jobnxyV8m99Q0g8WjGPW6DpiIigIiICIiAiIgIiIPE0oa0uOxoJPgBc+i+eKqpMkksx2ySk+biV2zXjSHU0Ezt5ZgHi/L0uuGtFmN77u816vh8e9c86xGkoLOxbjt8VjHNWwVDbixWGqI7ZeSnV6ertcagyBR3sUvfdW3tuuDaxDtUnDvVpkeakhB4Lbq2AQvbhYqjwgsWz5Kqq4Zjmq2QVY5X2qMvcJzQSCFRuaJGg94lkdX9CPqp2ws35udtDGD2nHw4byQsdHGXEAAkkgADMkk2AHeSuuataMi0bT3mexskljI4kbtjG7yBnsG0koNn0Vo6OnibDGLNYLDiTvceJJzU3rQFz7S/ShEzswtL3cXXaOTR2jzstZfrRPVOIlc4Ntk1vZGW6w/G61MMrNyJynZv+t+uETIJIonY5nMLWiPtWJy7ThkFJ6HNHuZHLJYhhEbAfec3EX28MQ81z7R9CZZGQxjtSPDBzO09w28iu/aK0c2CFkDB2WMDRuvxJ7ybnmuapaIiAiIgsz1bW7dvAZlRaTTDXuLD2XXyvsPgoRffM78zzUeeC+e8LNtGyosRo3S38OTbsDuPAFZdWXYIiKjnnTJpDDTxQj6chJ8Giw/uPkuaTZZcAAto6V67rNIMi3RsaOftn1HktRkfcnxX0ujjrCOGV9VqVQamO4spkjlFkK78eU0zusRNGQfBW1kJmXUURZr53V6Vwv4d5lKoI1RyuWsvEjbri0SMyurTirkTtxXg/jZBZkPqgXuRtwfBUAQeSFcjCoArjAg9EIMl4AV1oG0rWONyuoluknRmkHRP6yO/WAEAgDs3FrhxyBtvtvV2V8kpxSPJJ25kk+LjmV5hadzXHwaVLioZXbIpD9kr2Y9PDHu5W2rMVM0bApURsQQr8eg6k/wAF3OwUlmrNUbARgkm1gRc3yyvZbvUw7biarf8Aon0HikfWOGTRgj+s4AudyBA+0V1Ban0b6JqaakMNS1rSJXFgDg4hrsze2Q7V/NbYvnZSS3TtOwiIsqIiIMXW0uE4h7JPkfyUVZ1zb5FYmspcBuPZ3d3cVmwQZ4AR3qkGszIPm5nZWuDYuIGzMDO11Istb1ooqkPZUU9nYWFskZAOIYsQcBvtc7CCs9m8MZldVvtNVNkaHscHNOwtNwrjjYXXNhpyaPDJDYOblJHtY8bxf3huO3NbizSoqaKSSMEOMMgLT7TH4D2T37FuWVc+nljN1xHTVd19dPOfedbmch5WWLdKOK2XVfQ0dREJHtuT7VyRcgkXI5LYItUIB/DZzF17/qscZrTzfLrmb5RxVp2fE8l1uPV6IbGNHg1Xhoho+j8AFn6ye2J8v8uO/I3nYxx8GuP4Kv7DmdsifzaR6rsv7PH6K8v0cLbB8VjL4u5elxizp/lxWs0dLELvjc0cSMvNQ8S7dJotpBBAIORBFwfEFa3pHo8gecTcUZ4MsW8mkZcl5eTo5mSFR5W41HRrID2Jmn67S30uoTuj2pG+I/bcP+KvKDWCvLBlZbfD0dzH2pI2+GJ59AshF0bMHtyvPc0Nb8cynKDQVktHavzzZsjOH3ndhvmdvK66JQ6q08ViIwSN7+2f6vyWUxgLPLwNZ0LqOyOz5rSP3DD2W/e9o95C2KHRTBsY0fZaPRXflrBvHmvcdc39XWd1VxlCOHx/IK+KMd3xK8CuaqP03G32ntHi5o9SrJRJZRju8lV04gHXWuI+2RYZ4c1jH630zf4sf3wfRQK3XSke10bn4muaWnA15NiLXBta+9amGVvZLY7DBMHtD2m7XAEEbwRcFe1pPRXrCKik6q5LoCG3IIu11y30I8luy1lNXRBERQEREBUc24sVVEGIqqUsPFvHh3FWCFnXsBFjsKxFbTdWC4nsC9yfojbmpSMHpPQrJATm11j2mnD57iPFazoLTjqOocwSCZrjZwubFoNiW3+kM9mSyMkjqqV7pcTKeJuMtvhuLXbi5Ak9y1/Q9I2qnMzWWYH4RlhtkcLQR/LbzXH3292HpjccruLmqQEc08LTdrZ3YSN7CbtPkVuTVoekqaSjqDNhc5nsPIaTntY7LbttfiFfn11lbZraZ5Nvp4hccQ1oPqvTwufrHhy+26brdULwtCfrXWu2QMb4sd6ucFHl05pB29jfAM/9irejZ3s/bPJ0MyjirbqgLmUtTWu9qdw8CR/aAo0tBI/25nu7iXOHxKfLx/sbvh0yXSLBtc0eLmj8VEm0/A3bLGP/ACNXPY9X2byeVh+Ckx6vx8CfFxTj05739G8vDaJ9cKYfxG8g93oFBm19pxsxnwYfxsoMWgov9MHxBP4qbTaEjBv1UfNt/VP4p5PuQ5+kSPdG8+OFnoSsbL0gvJ7MI5vc70aFtg0VEdsEXiGNHpZehoyMfw7eFx63V30/B6tNOtlS7ZAPuyH8QsbWa21DXFrg1pG4MblfxJXQZ6NgaS0G+E2BIzNshs4rnVXoKfEXPjfcm5NsQuduYyV54+2MNXyju1pqDse4eGBvoFbdpWpcCcUhsLn5x+Wds7d5AQUpB7QI8QQpclLZgsf3hJNhlZpwtBO/PEbfVSdSnFboKeSQnrLgAXzJJz2bVlodDRBrnG+Qy3XN7bgrtNTYWtbbMj1JV6ueMmD6It4nenzcvJqM50damx1U7nSsxRRNu4XcA5zsmNyN+J5LqVNqNQs9mlh+0wPPm6686j6C+SUbIyO275yT67t3IWHJZ9YueV71dRZpaNkYwxsYwcGNDB5AK8iLKiIiAiIgIiICiaQphIBGfZLgXD3g3tYfMC6lqPWULZAMRcMLrgsc5h2EbWnZYnJBzzW93WTPoqfPrHNdKW/RsAC0n3RYE+Sy+iNEtggjhZsbe52Fzjm5x8T+C2XR2g4YL9WwAu2k3c49xJubKPV6PwnE32d/8v8Ahc+Pu7Z9Tc4zsx9RTB23ht3rVNPaMdtF77iFuhCj1NOHDMJ/ji5eK97Thc08s7qr6pp2gjxBW3aV1ebICCLcCMjyWjaQoKindYnE2/Zdsv3HvVl2JHZOwjkV7bCsYK9+10d+8AO+KvxaSZvaR95votaqbZBkB/X/AMUmKnUKDSMXvkfb/NZGnqWHY888Lk0qRHTd3qpcUI71bhffY5p8QR8QpUd+AP1XA/ByaFxsf6svfU93kqYrbQW+LT6he2yA7x5oPLoBwPqrTqVv6CkefK/5qpPj8fyVECTR7TttzWA1rpGx0jyBa5aBbIZuH5Lai/8AVgVruvbP+jNhskYT52Qa5ouQCISOzwtIH1j+is30f6E+VVrXPzZF86/eCQey3m7PwaVqtI89T9o/4XbujnQHyajaXC0k1pH8QCOw3k23MlXY2pERQEREBERAREQEREBERAQhEQYuso8Pab7PD3f8KIQs/ZY2uo7dpuzeOHeO5SwY2SMbFBmp7eeRsDY96yVlbewFYHml0fSzdmWCIP3EMDMXgW2IPcvc+oFI7YxzfB5PwddQ3R28L+SzOjdLXsyQ57A7j3Hv71cctjAT9F8J2O+8wH+0j0WNqeiVv0cHIlh8rH1XR0W005Y/o1kbmMf2S13/ACurL9WqqPY9322PI8yF1lENOTM+VM3Md9V1j5XJV39oSD24XfdB+K6hJTtd7TQ76wB9VGfoaE/w2j6vZPm2yuzTmw0yzewjk4emS9fteL3rfa/Nb7NqxC73hzxf3XWtaydFEdVhLZizCDYGNrgSd5sWps0xYrmn6f3gCoun4DLSysGE3jJFrjNvaHxCiT9CVUz9zUxc+ti9MStP6NdKwsL2SskNwBG1+IkHfieGi3NQ0xXR9ocVVRHE72A/rH/VZckczYc138BaH0XamS0bJJahrWySEBrQ4PwsGZuRlmbZdwW+IoiIgIiICIiAiIgIiICIiAiIgIiIMbW0Nrvbs3jh3juUAhbCsbW0Nu00Zbx+I/JSwYxzVHqgWx3GAAb3mwA781drqxsUbpHbGi+WZPcFyPTusc1U84yQwHsxjJoG4n3j3rjVdZ0BrVd4hkdE7Fkx0b8We5rgeO4gngtrXz3oaRwkbh9rELW23uLfFfQbdi3hlvuiqIi6AiIgIiICIiAiIgIiICIiAiIgIiICIiAiIgIiICIiAiIg17WrQ7pIHdW3FncsBsSN+HvsTkufO1eadjXA7LOaWuuN1kRcc402XVPUXBIJ5RYNILGnIk7iRuAW+oi6TGSejIiItAiIgIiICIiAiIgIiICIiAiIgIiIP//Z"/>
          <p:cNvSpPr>
            <a:spLocks noChangeAspect="1" noChangeArrowheads="1"/>
          </p:cNvSpPr>
          <p:nvPr/>
        </p:nvSpPr>
        <p:spPr bwMode="auto">
          <a:xfrm>
            <a:off x="0" y="-927100"/>
            <a:ext cx="2390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72042"/>
            <a:ext cx="4038600" cy="29049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cholarships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Types of Scholarships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75" y="1603512"/>
            <a:ext cx="7620000" cy="5025888"/>
          </a:xfrm>
        </p:spPr>
        <p:txBody>
          <a:bodyPr/>
          <a:lstStyle/>
          <a:p>
            <a:r>
              <a:rPr lang="en-US" sz="3200" dirty="0" smtClean="0">
                <a:solidFill>
                  <a:srgbClr val="660066"/>
                </a:solidFill>
              </a:rPr>
              <a:t>Institutional Scholarships</a:t>
            </a:r>
          </a:p>
          <a:p>
            <a:pPr lvl="1"/>
            <a:r>
              <a:rPr lang="en-US" dirty="0" smtClean="0"/>
              <a:t>Funding from the university </a:t>
            </a:r>
          </a:p>
          <a:p>
            <a:pPr lvl="1"/>
            <a:r>
              <a:rPr lang="en-US" dirty="0" smtClean="0"/>
              <a:t>Ask about the eligibility requirements</a:t>
            </a:r>
          </a:p>
          <a:p>
            <a:pPr lvl="1"/>
            <a:r>
              <a:rPr lang="en-US" dirty="0" smtClean="0"/>
              <a:t>How to apply?</a:t>
            </a:r>
          </a:p>
          <a:p>
            <a:pPr lvl="1"/>
            <a:r>
              <a:rPr lang="en-US" dirty="0" smtClean="0"/>
              <a:t>Are they renewable?</a:t>
            </a:r>
          </a:p>
          <a:p>
            <a:r>
              <a:rPr lang="en-US" sz="3200" dirty="0" smtClean="0">
                <a:solidFill>
                  <a:srgbClr val="660066"/>
                </a:solidFill>
              </a:rPr>
              <a:t>Private Scholarships</a:t>
            </a:r>
          </a:p>
          <a:p>
            <a:pPr lvl="1"/>
            <a:r>
              <a:rPr lang="en-US" dirty="0" smtClean="0"/>
              <a:t>Funding from outside organizations- not university specific </a:t>
            </a:r>
          </a:p>
          <a:p>
            <a:pPr lvl="1"/>
            <a:r>
              <a:rPr lang="en-US" dirty="0" smtClean="0"/>
              <a:t>How do I receive this scholarship award?</a:t>
            </a:r>
          </a:p>
          <a:p>
            <a:pPr lvl="1"/>
            <a:r>
              <a:rPr lang="en-US" dirty="0" smtClean="0"/>
              <a:t>Is this scholarship renewable?</a:t>
            </a:r>
          </a:p>
          <a:p>
            <a:pPr lvl="1"/>
            <a:r>
              <a:rPr lang="en-US" dirty="0" smtClean="0"/>
              <a:t>Do I receive the scholarship money or does the university?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5540338" y="623032"/>
            <a:ext cx="3040867" cy="3339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GCU FRESHMEN ACADEMIC SCHOLARSHIPS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Chancellor </a:t>
            </a:r>
            <a:r>
              <a:rPr lang="en-US" sz="2400" b="1" dirty="0"/>
              <a:t>Scholarship </a:t>
            </a:r>
            <a:r>
              <a:rPr lang="en-US" sz="2400" b="1" dirty="0" smtClean="0"/>
              <a:t>($10,750 per </a:t>
            </a:r>
            <a:r>
              <a:rPr lang="en-US" sz="2400" b="1" dirty="0"/>
              <a:t>year)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Minimum incoming </a:t>
            </a:r>
            <a:r>
              <a:rPr lang="en-US" sz="1600" dirty="0" smtClean="0"/>
              <a:t>4.0 </a:t>
            </a:r>
            <a:r>
              <a:rPr lang="en-US" sz="1600" dirty="0"/>
              <a:t>GPA (un-weighted)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Maintain </a:t>
            </a:r>
            <a:r>
              <a:rPr lang="en-US" sz="1600" dirty="0"/>
              <a:t>minimum </a:t>
            </a:r>
            <a:r>
              <a:rPr lang="en-US" sz="1600" dirty="0" smtClean="0"/>
              <a:t>3.75 </a:t>
            </a:r>
            <a:r>
              <a:rPr lang="en-US" sz="1600" dirty="0"/>
              <a:t>GPA as well as continuous and full-time </a:t>
            </a:r>
            <a:r>
              <a:rPr lang="en-US" sz="1600" dirty="0" smtClean="0"/>
              <a:t>enrollment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sz="2200" b="1" dirty="0" smtClean="0"/>
              <a:t>President Scholarship ($</a:t>
            </a:r>
            <a:r>
              <a:rPr lang="en-US" b="1" dirty="0"/>
              <a:t>8</a:t>
            </a:r>
            <a:r>
              <a:rPr lang="en-US" b="1" dirty="0" smtClean="0"/>
              <a:t>,750</a:t>
            </a:r>
            <a:r>
              <a:rPr lang="en-US" sz="2200" b="1" dirty="0" smtClean="0"/>
              <a:t> per year)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Minimum incoming 3.9 GPA (un-weighted) or SAT: 1350 / ACT: 31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Maintain minimum 3.5 GPA as well as continuous and full-time enrollment at GCU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/>
              <a:t>Provost’s Scholarship ($7,750 per year)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Minimum incoming 3.7 GPA (un-weighted) or SAT: 1225 / ACT: 27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Maintain minimum 3.3 GPA as well as continuous and full-time enrollment at GCU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/>
              <a:t>Dean Scholarship ($6,750 per year)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Minimum incoming 3.5 GPA (un-weighted) or SAT: 1100 / ACT: 24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Maintain minimum 3.2 GPA as well as continuous and full-time enrollment at GCU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/>
              <a:t>Faculty Scholarship </a:t>
            </a:r>
            <a:r>
              <a:rPr lang="en-US" sz="2000" b="1" dirty="0" smtClean="0"/>
              <a:t>($5,750 </a:t>
            </a:r>
            <a:r>
              <a:rPr lang="en-US" sz="2000" b="1" dirty="0"/>
              <a:t>per year)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Minimum incoming </a:t>
            </a:r>
            <a:r>
              <a:rPr lang="en-US" sz="1600" dirty="0" smtClean="0"/>
              <a:t>3.3 </a:t>
            </a:r>
            <a:r>
              <a:rPr lang="en-US" sz="1600" dirty="0"/>
              <a:t>GPA (un-weighted) or SAT: </a:t>
            </a:r>
            <a:r>
              <a:rPr lang="en-US" sz="1600" dirty="0" smtClean="0"/>
              <a:t>1050 </a:t>
            </a:r>
            <a:r>
              <a:rPr lang="en-US" sz="1600" dirty="0"/>
              <a:t>/ ACT: </a:t>
            </a:r>
            <a:r>
              <a:rPr lang="en-US" sz="1600" dirty="0" smtClean="0"/>
              <a:t>22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Maintain minimum </a:t>
            </a:r>
            <a:r>
              <a:rPr lang="en-US" sz="1600" dirty="0" smtClean="0"/>
              <a:t>3.0 </a:t>
            </a:r>
            <a:r>
              <a:rPr lang="en-US" sz="1600" dirty="0"/>
              <a:t>GPA as well as continuous and full-time enrollment at </a:t>
            </a:r>
            <a:r>
              <a:rPr lang="en-US" sz="1600" dirty="0" err="1"/>
              <a:t>GCU</a:t>
            </a:r>
            <a:endParaRPr lang="en-US" sz="1600" dirty="0"/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/>
              <a:t>Antelope </a:t>
            </a:r>
            <a:r>
              <a:rPr lang="en-US" sz="2000" b="1" dirty="0"/>
              <a:t>Scholarship </a:t>
            </a:r>
            <a:r>
              <a:rPr lang="en-US" sz="2000" b="1" dirty="0" smtClean="0"/>
              <a:t>($4,750 </a:t>
            </a:r>
            <a:r>
              <a:rPr lang="en-US" sz="2000" b="1" dirty="0"/>
              <a:t>per year)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Minimum incoming 3.0 GPA (un-weighted) or SAT: 1000 / ACT: </a:t>
            </a:r>
            <a:r>
              <a:rPr lang="en-US" sz="1600" dirty="0" smtClean="0"/>
              <a:t>20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Maintain minimum 3.0 GPA as well as continuous and full-time enrollment at </a:t>
            </a:r>
            <a:r>
              <a:rPr lang="en-US" sz="1600" dirty="0" err="1"/>
              <a:t>GCU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660066"/>
                </a:solidFill>
              </a:rPr>
              <a:t>Free Scholarship </a:t>
            </a:r>
            <a:r>
              <a:rPr lang="en-US" dirty="0">
                <a:solidFill>
                  <a:srgbClr val="660066"/>
                </a:solidFill>
              </a:rPr>
              <a:t>Websites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smtClean="0">
                <a:hlinkClick r:id="rId2"/>
              </a:rPr>
              <a:t>www.fastweb.com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>
                <a:hlinkClick r:id="rId3"/>
              </a:rPr>
              <a:t>www.petersons.com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>
                <a:hlinkClick r:id="rId4"/>
              </a:rPr>
              <a:t>www.supercollege.com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>
                <a:hlinkClick r:id="rId5"/>
              </a:rPr>
              <a:t>www.finaid.org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>
                <a:hlinkClick r:id="rId6"/>
              </a:rPr>
              <a:t>www.students.gov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>
                <a:hlinkClick r:id="rId7"/>
              </a:rPr>
              <a:t>www.collegenet.com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>
                <a:hlinkClick r:id="rId8"/>
              </a:rPr>
              <a:t>www.wiredscholar.com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>
                <a:hlinkClick r:id="rId9"/>
              </a:rPr>
              <a:t>www.collegeboard.com</a:t>
            </a:r>
            <a:r>
              <a:rPr lang="en-US" sz="2000" dirty="0" smtClean="0"/>
              <a:t> 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48321" r="54914" b="16923"/>
          <a:stretch/>
        </p:blipFill>
        <p:spPr bwMode="auto">
          <a:xfrm>
            <a:off x="3276600" y="1371600"/>
            <a:ext cx="5029200" cy="525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620000" cy="7921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Sources for Outside Scholarships</a:t>
            </a:r>
            <a:r>
              <a:rPr lang="en-US" sz="4400" dirty="0"/>
              <a:t>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Ask your employer about tuition assistance benefits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Your parents’ and relatives’ employers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Church or volunteer groups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Performance Awards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Opportunities within your school district 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Clubs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ROTC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Athletics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19600"/>
            <a:ext cx="57603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Applying for Federal Financial Aid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What does FAFSA stand for?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rgbClr val="2F2B20"/>
      </a:dk1>
      <a:lt1>
        <a:srgbClr val="FFFFFF"/>
      </a:lt1>
      <a:dk2>
        <a:srgbClr val="240F33"/>
      </a:dk2>
      <a:lt2>
        <a:srgbClr val="DFDCB7"/>
      </a:lt2>
      <a:accent1>
        <a:srgbClr val="EBEAD3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1265</TotalTime>
  <Words>968</Words>
  <Application>Microsoft Office PowerPoint</Application>
  <PresentationFormat>On-screen Show (4:3)</PresentationFormat>
  <Paragraphs>194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Wingdings</vt:lpstr>
      <vt:lpstr>Wingdings 2</vt:lpstr>
      <vt:lpstr>Adjacency</vt:lpstr>
      <vt:lpstr>Financial Aid 101</vt:lpstr>
      <vt:lpstr>Five Expenses to Consider  CollegeBoard.com, 2014 </vt:lpstr>
      <vt:lpstr>Types of Financial Aid</vt:lpstr>
      <vt:lpstr>Scholarships</vt:lpstr>
      <vt:lpstr>Types of Scholarships</vt:lpstr>
      <vt:lpstr>GCU FRESHMEN ACADEMIC SCHOLARSHIPS</vt:lpstr>
      <vt:lpstr>Free Scholarship Websites </vt:lpstr>
      <vt:lpstr>Sources for Outside Scholarships </vt:lpstr>
      <vt:lpstr>Applying for Federal Financial Aid</vt:lpstr>
      <vt:lpstr>Free Application for Federal Student Aid (FSA ID)</vt:lpstr>
      <vt:lpstr>FSA ID (ID) </vt:lpstr>
      <vt:lpstr>Independent vs. Dependent Status</vt:lpstr>
      <vt:lpstr>Enter Tax Information</vt:lpstr>
      <vt:lpstr>Electronically Sign</vt:lpstr>
      <vt:lpstr>Confirmation Page</vt:lpstr>
      <vt:lpstr>What happens after I submit my FAFSA Application? </vt:lpstr>
      <vt:lpstr>Verification Process</vt:lpstr>
      <vt:lpstr>Federal Work Study (FWS)</vt:lpstr>
      <vt:lpstr>Grants</vt:lpstr>
      <vt:lpstr>Student and Parent Loan Options</vt:lpstr>
      <vt:lpstr>Student Loans </vt:lpstr>
      <vt:lpstr>Parent PLUS Loans </vt:lpstr>
      <vt:lpstr>Entrance Interview (EI)   Master Promissory Note (MPN)</vt:lpstr>
      <vt:lpstr>Timeline Review</vt:lpstr>
      <vt:lpstr>Questions? </vt:lpstr>
      <vt:lpstr>Contact Information:</vt:lpstr>
    </vt:vector>
  </TitlesOfParts>
  <Company>Grand Canyon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Night</dc:title>
  <dc:creator>ITS</dc:creator>
  <cp:lastModifiedBy>Andrew Hernandez</cp:lastModifiedBy>
  <cp:revision>106</cp:revision>
  <dcterms:created xsi:type="dcterms:W3CDTF">2007-12-20T22:35:36Z</dcterms:created>
  <dcterms:modified xsi:type="dcterms:W3CDTF">2017-09-21T19:46:31Z</dcterms:modified>
</cp:coreProperties>
</file>