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lvl1pPr marL="0" indent="0" algn="l" defTabSz="914400" rtl="0" fontAlgn="base">
      <a:lnSpc>
        <a:spcPct val="100000"/>
      </a:lnSpc>
      <a:spcBef>
        <a:spcPct val="0"/>
      </a:spcBef>
      <a:spcAft>
        <a:spcPct val="0"/>
      </a:spcAft>
      <a:buNone/>
      <a:defRPr lang="en-US" sz="1800" b="0" i="0" u="none" baseline="0" dirty="0" smtClean="0">
        <a:solidFill>
          <a:schemeClr val="tx1"/>
        </a:solidFill>
        <a:latin typeface="Arial" charset="0"/>
        <a:ea typeface="Arial" charset="0"/>
      </a:defRPr>
    </a:lvl1pPr>
    <a:lvl2pPr marL="457200" indent="0">
      <a:lnSpc>
        <a:spcPct val="100000"/>
      </a:lnSpc>
      <a:spcBef>
        <a:spcPct val="0"/>
      </a:spcBef>
      <a:spcAft>
        <a:spcPct val="0"/>
      </a:spcAft>
      <a:buNone/>
      <a:defRPr lang="en-US" sz="1800" b="0" i="0" u="none" dirty="0" smtClean="0">
        <a:solidFill>
          <a:schemeClr val="tx1"/>
        </a:solidFill>
        <a:latin typeface="Arial" charset="0"/>
      </a:defRPr>
    </a:lvl2pPr>
    <a:lvl3pPr marL="914400" indent="0">
      <a:lnSpc>
        <a:spcPct val="100000"/>
      </a:lnSpc>
      <a:spcBef>
        <a:spcPct val="0"/>
      </a:spcBef>
      <a:spcAft>
        <a:spcPct val="0"/>
      </a:spcAft>
      <a:buNone/>
      <a:defRPr lang="en-US" sz="1800" b="0" i="0" u="none" dirty="0" smtClean="0">
        <a:solidFill>
          <a:schemeClr val="tx1"/>
        </a:solidFill>
        <a:latin typeface="Arial" charset="0"/>
      </a:defRPr>
    </a:lvl3pPr>
    <a:lvl4pPr marL="1371600" indent="0">
      <a:lnSpc>
        <a:spcPct val="100000"/>
      </a:lnSpc>
      <a:spcBef>
        <a:spcPct val="0"/>
      </a:spcBef>
      <a:spcAft>
        <a:spcPct val="0"/>
      </a:spcAft>
      <a:buNone/>
      <a:defRPr lang="en-US" sz="1800" b="0" i="0" u="none" dirty="0" smtClean="0">
        <a:solidFill>
          <a:schemeClr val="tx1"/>
        </a:solidFill>
        <a:latin typeface="Arial" charset="0"/>
      </a:defRPr>
    </a:lvl4pPr>
    <a:lvl5pPr marL="1828800" indent="0">
      <a:lnSpc>
        <a:spcPct val="100000"/>
      </a:lnSpc>
      <a:spcBef>
        <a:spcPct val="0"/>
      </a:spcBef>
      <a:spcAft>
        <a:spcPct val="0"/>
      </a:spcAft>
      <a:buNone/>
      <a:defRPr lang="en-US" sz="1800" b="0" i="0" u="none" dirty="0" smtClean="0">
        <a:solidFill>
          <a:schemeClr val="tx1"/>
        </a:solidFill>
        <a:latin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3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ln>
            <a:noFill/>
          </a:ln>
        </p:spPr>
        <p:txBody>
          <a:bodyPr numCol="1" anchor="ctr"/>
          <a:lstStyle/>
          <a:p>
            <a:endParaRPr/>
          </a:p>
        </p:txBody>
      </p:sp>
      <p:sp>
        <p:nvSpPr>
          <p:cNvPr id="2" name="Text Box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3" name="Text Box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  <p:sp>
        <p:nvSpPr>
          <p:cNvPr id="4" name="Text Box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  <p:sp>
        <p:nvSpPr>
          <p:cNvPr id="5" name="Text Box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 algn="r"/>
            <a:r>
              <a:rPr lang="en-US" sz="1400" dirty="0" smtClean="0"/>
              <a:t>*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marL="0" indent="0" algn="ctr" defTabSz="914400" rtl="0" fontAlgn="base">
        <a:lnSpc>
          <a:spcPct val="100000"/>
        </a:lnSpc>
        <a:spcBef>
          <a:spcPct val="0"/>
        </a:spcBef>
        <a:spcAft>
          <a:spcPct val="0"/>
        </a:spcAft>
        <a:buNone/>
        <a:defRPr lang="en-US" sz="4400" b="0" i="0" u="none" baseline="0" dirty="0" smtClean="0">
          <a:solidFill>
            <a:schemeClr val="tx2"/>
          </a:solidFill>
          <a:latin typeface="Arial" charset="0"/>
          <a:ea typeface="Arial" charset="0"/>
        </a:defRPr>
      </a:lvl1pPr>
    </p:titleStyle>
    <p:bodyStyle>
      <a:lvl1pPr marL="342900" indent="-342900" algn="l" defTabSz="914400" rtl="0" fontAlgn="base">
        <a:lnSpc>
          <a:spcPct val="100000"/>
        </a:lnSpc>
        <a:spcBef>
          <a:spcPct val="20000"/>
        </a:spcBef>
        <a:spcAft>
          <a:spcPct val="0"/>
        </a:spcAft>
        <a:buChar char="•"/>
        <a:defRPr lang="en-US" sz="3200" b="0" i="0" u="none" baseline="0" dirty="0" smtClean="0">
          <a:solidFill>
            <a:schemeClr val="tx1"/>
          </a:solidFill>
          <a:latin typeface="Arial" charset="0"/>
          <a:ea typeface="Arial" charset="0"/>
        </a:defRPr>
      </a:lvl1pPr>
      <a:lvl2pPr marL="742950" indent="-285750">
        <a:lnSpc>
          <a:spcPct val="100000"/>
        </a:lnSpc>
        <a:spcBef>
          <a:spcPct val="20000"/>
        </a:spcBef>
        <a:spcAft>
          <a:spcPct val="0"/>
        </a:spcAft>
        <a:buChar char="–"/>
        <a:defRPr lang="en-US" sz="2800" b="0" i="0" u="none" dirty="0" smtClean="0">
          <a:solidFill>
            <a:schemeClr val="tx1"/>
          </a:solidFill>
          <a:latin typeface="Arial" charset="0"/>
        </a:defRPr>
      </a:lvl2pPr>
      <a:lvl3pPr marL="1143000" indent="-228600">
        <a:lnSpc>
          <a:spcPct val="100000"/>
        </a:lnSpc>
        <a:spcBef>
          <a:spcPct val="20000"/>
        </a:spcBef>
        <a:spcAft>
          <a:spcPct val="0"/>
        </a:spcAft>
        <a:buChar char="•"/>
        <a:defRPr lang="en-US" sz="2400" b="0" i="0" u="none" dirty="0" smtClean="0">
          <a:solidFill>
            <a:schemeClr val="tx1"/>
          </a:solidFill>
          <a:latin typeface="Arial" charset="0"/>
        </a:defRPr>
      </a:lvl3pPr>
      <a:lvl4pPr marL="1600200" indent="-228600">
        <a:lnSpc>
          <a:spcPct val="100000"/>
        </a:lnSpc>
        <a:spcBef>
          <a:spcPct val="20000"/>
        </a:spcBef>
        <a:spcAft>
          <a:spcPct val="0"/>
        </a:spcAft>
        <a:buChar char="–"/>
        <a:defRPr lang="en-US" sz="2000" b="0" i="0" u="none" dirty="0" smtClean="0">
          <a:solidFill>
            <a:schemeClr val="tx1"/>
          </a:solidFill>
          <a:latin typeface="Arial" charset="0"/>
        </a:defRPr>
      </a:lvl4pPr>
      <a:lvl5pPr marL="2057400" indent="-228600">
        <a:lnSpc>
          <a:spcPct val="100000"/>
        </a:lnSpc>
        <a:spcBef>
          <a:spcPct val="20000"/>
        </a:spcBef>
        <a:spcAft>
          <a:spcPct val="0"/>
        </a:spcAft>
        <a:buChar char="»"/>
        <a:defRPr lang="en-US" sz="2000" b="0" i="0" u="none" dirty="0" smtClean="0">
          <a:solidFill>
            <a:schemeClr val="tx1"/>
          </a:solidFill>
          <a:latin typeface="Arial" charset="0"/>
        </a:defRPr>
      </a:lvl5pPr>
    </p:bodyStyle>
    <p:otherStyle>
      <a:lvl1pPr marL="0" indent="0" algn="l" defTabSz="914400" rtl="0" fontAlgn="base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baseline="0" dirty="0" smtClean="0">
          <a:solidFill>
            <a:schemeClr val="tx1"/>
          </a:solidFill>
          <a:latin typeface="Arial" charset="0"/>
          <a:ea typeface="Arial" charset="0"/>
        </a:defRPr>
      </a:lvl1pPr>
      <a:lvl2pPr marL="4572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Arial" charset="0"/>
        </a:defRPr>
      </a:lvl2pPr>
      <a:lvl3pPr marL="9144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Arial" charset="0"/>
        </a:defRPr>
      </a:lvl3pPr>
      <a:lvl4pPr marL="13716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Arial" charset="0"/>
        </a:defRPr>
      </a:lvl4pPr>
      <a:lvl5pPr marL="18288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Arial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hyperlink" Target="FAFSA%20Hooray%20Video.fl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AFSA%20Hooray%20Video.flv" TargetMode="External"/><Relationship Id="rId2" Type="http://schemas.openxmlformats.org/officeDocument/2006/relationships/hyperlink" Target="http://www.youtube.com/watch?v=e2d7IfFgxT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>
            <a:spLocks noGrp="1"/>
          </p:cNvSpPr>
          <p:nvPr>
            <p:ph type="subTitle"/>
          </p:nvPr>
        </p:nvSpPr>
        <p:spPr>
          <a:xfrm>
            <a:off x="685800" y="1752600"/>
            <a:ext cx="7620000" cy="1981200"/>
          </a:xfrm>
          <a:prstGeom prst="rect">
            <a:avLst/>
          </a:prstGeom>
        </p:spPr>
        <p:txBody>
          <a:bodyPr wrap="square" lIns="91440" tIns="45720" rIns="91440" bIns="45720" numCol="1" anchor="t"/>
          <a:lstStyle>
            <a:lvl1pPr marL="0" algn="ctr">
              <a:buNone/>
              <a:defRPr lang="en-US" dirty="0" smtClean="0"/>
            </a:lvl1pPr>
            <a:lvl2pPr marL="457200" algn="ctr">
              <a:buNone/>
              <a:defRPr lang="en-US" dirty="0" smtClean="0"/>
            </a:lvl2pPr>
            <a:lvl3pPr marL="914400" algn="ctr">
              <a:buNone/>
              <a:defRPr lang="en-US" dirty="0" smtClean="0"/>
            </a:lvl3pPr>
            <a:lvl4pPr marL="1371600" algn="ctr">
              <a:buNone/>
              <a:defRPr lang="en-US" dirty="0" smtClean="0"/>
            </a:lvl4pPr>
            <a:lvl5pPr marL="1828800" algn="ctr">
              <a:buNone/>
              <a:defRPr lang="en-US" dirty="0" smtClean="0"/>
            </a:lvl5pPr>
          </a:lstStyle>
          <a:p>
            <a:pPr marL="0">
              <a:lnSpc>
                <a:spcPct val="80000"/>
              </a:lnSpc>
            </a:pPr>
            <a:r>
              <a:rPr lang="en-US" sz="3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Paying for College</a:t>
            </a:r>
          </a:p>
        </p:txBody>
      </p:sp>
      <p:grpSp>
        <p:nvGrpSpPr>
          <p:cNvPr id="7" name="Group 7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8" name="Text Box 8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9" name="Text Box 9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3429000" y="2895600"/>
            <a:ext cx="2033587" cy="3605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4845050" y="3949700"/>
            <a:ext cx="785812" cy="658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79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 Grant</a:t>
            </a:r>
          </a:p>
        </p:txBody>
      </p:sp>
      <p:grpSp>
        <p:nvGrpSpPr>
          <p:cNvPr id="80" name="Group 80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81" name="Text Box 81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82" name="Text Box 82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83" name="Picture 83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5" name="Text Box 85"/>
          <p:cNvSpPr>
            <a:spLocks/>
          </p:cNvSpPr>
          <p:nvPr/>
        </p:nvSpPr>
        <p:spPr>
          <a:xfrm>
            <a:off x="685800" y="1981200"/>
            <a:ext cx="7620000" cy="3733800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G.P.A. Verification Form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Calculate student’s G.P.A.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Amounts:</a:t>
            </a: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C.S.U. $</a:t>
            </a:r>
            <a:r>
              <a:rPr lang="en-US" sz="3200" dirty="0" smtClean="0">
                <a:solidFill>
                  <a:srgbClr val="000099"/>
                </a:solidFill>
              </a:rPr>
              <a:t>5,742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UC $</a:t>
            </a:r>
            <a:r>
              <a:rPr lang="en-US" sz="3200" dirty="0" smtClean="0">
                <a:solidFill>
                  <a:srgbClr val="000099"/>
                </a:solidFill>
              </a:rPr>
              <a:t>12,570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Private $</a:t>
            </a:r>
            <a:r>
              <a:rPr lang="en-US" sz="3200" dirty="0" smtClean="0">
                <a:solidFill>
                  <a:srgbClr val="000099"/>
                </a:solidFill>
              </a:rPr>
              <a:t>9,084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Box 86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Chafee Grant</a:t>
            </a:r>
          </a:p>
        </p:txBody>
      </p:sp>
      <p:grpSp>
        <p:nvGrpSpPr>
          <p:cNvPr id="87" name="Group 87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88" name="Text Box 88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89" name="Text Box 89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90" name="Picture 90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2" name="Text Box 92"/>
          <p:cNvSpPr>
            <a:spLocks/>
          </p:cNvSpPr>
          <p:nvPr/>
        </p:nvSpPr>
        <p:spPr>
          <a:xfrm>
            <a:off x="685800" y="1981200"/>
            <a:ext cx="7620000" cy="3733800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Current or former foster youth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Submit FAFSA &amp; CA Chaffee Grant form on-line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Grant up to $5000 can be used in various ways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Box 93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Institutional Grants </a:t>
            </a:r>
          </a:p>
        </p:txBody>
      </p:sp>
      <p:grpSp>
        <p:nvGrpSpPr>
          <p:cNvPr id="94" name="Group 94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95" name="Text Box 95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96" name="Text Box 96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97" name="Picture 97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9" name="Text Box 99"/>
          <p:cNvSpPr>
            <a:spLocks/>
          </p:cNvSpPr>
          <p:nvPr/>
        </p:nvSpPr>
        <p:spPr>
          <a:xfrm>
            <a:off x="685800" y="1981200"/>
            <a:ext cx="7620000" cy="3733800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California Community College</a:t>
            </a: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2200" dirty="0" smtClean="0">
                <a:solidFill>
                  <a:srgbClr val="000099"/>
                </a:solidFill>
              </a:rPr>
              <a:t>Board of Governors’ Fee Waiver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CSU System</a:t>
            </a: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2200" dirty="0" smtClean="0">
                <a:solidFill>
                  <a:srgbClr val="000099"/>
                </a:solidFill>
              </a:rPr>
              <a:t>State University Grant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UC System</a:t>
            </a: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2200" dirty="0" smtClean="0">
                <a:solidFill>
                  <a:srgbClr val="000099"/>
                </a:solidFill>
              </a:rPr>
              <a:t>University of California Student Aid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Private Schools</a:t>
            </a: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2200" dirty="0" smtClean="0">
                <a:solidFill>
                  <a:srgbClr val="000099"/>
                </a:solidFill>
              </a:rPr>
              <a:t>Scholarships, endowments, foundations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Box 100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 on Your Own</a:t>
            </a:r>
          </a:p>
        </p:txBody>
      </p:sp>
      <p:grpSp>
        <p:nvGrpSpPr>
          <p:cNvPr id="101" name="Group 101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102" name="Text Box 102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103" name="Text Box 103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104" name="Picture 104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6" name="Picture 106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524000" y="1905000"/>
            <a:ext cx="5715000" cy="4430712"/>
          </a:xfrm>
          <a:prstGeom prst="rect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6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Scholarship Myth </a:t>
            </a:r>
          </a:p>
        </p:txBody>
      </p:sp>
      <p:grpSp>
        <p:nvGrpSpPr>
          <p:cNvPr id="17" name="Group 17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18" name="Text Box 18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19" name="Text Box 19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Text Box 22"/>
          <p:cNvSpPr>
            <a:spLocks/>
          </p:cNvSpPr>
          <p:nvPr/>
        </p:nvSpPr>
        <p:spPr>
          <a:xfrm>
            <a:off x="685800" y="1981200"/>
            <a:ext cx="7620000" cy="3733800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000099"/>
                </a:solidFill>
              </a:rPr>
              <a:t>72% of parents believe their children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000099"/>
                </a:solidFill>
              </a:rPr>
              <a:t>have special talents that will enable them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000099"/>
                </a:solidFill>
              </a:rPr>
              <a:t>to pay the majority of his/her college 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000099"/>
                </a:solidFill>
              </a:rPr>
              <a:t>costs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23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Where Will I Find the Money?</a:t>
            </a:r>
          </a:p>
        </p:txBody>
      </p:sp>
      <p:grpSp>
        <p:nvGrpSpPr>
          <p:cNvPr id="24" name="Group 24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25" name="Text Box 25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26" name="Text Box 26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27" name="Picture 27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" name="Text Box 29"/>
          <p:cNvSpPr>
            <a:spLocks/>
          </p:cNvSpPr>
          <p:nvPr/>
        </p:nvSpPr>
        <p:spPr>
          <a:xfrm>
            <a:off x="685800" y="1981200"/>
            <a:ext cx="7620000" cy="3733800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Federal Government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State Government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Institution (college/university/trade school)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Private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Families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Earnings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Savings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30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Financial Aid</a:t>
            </a:r>
          </a:p>
        </p:txBody>
      </p:sp>
      <p:grpSp>
        <p:nvGrpSpPr>
          <p:cNvPr id="31" name="Group 31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32" name="Text Box 32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33" name="Text Box 33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34" name="Picture 34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Text Box 36"/>
          <p:cNvSpPr>
            <a:spLocks/>
          </p:cNvSpPr>
          <p:nvPr/>
        </p:nvSpPr>
        <p:spPr>
          <a:xfrm>
            <a:off x="685800" y="1981200"/>
            <a:ext cx="7620000" cy="3733800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Grants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Scholarships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Loans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Work-Study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37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Financial Aid Forms</a:t>
            </a:r>
          </a:p>
        </p:txBody>
      </p:sp>
      <p:grpSp>
        <p:nvGrpSpPr>
          <p:cNvPr id="38" name="Group 38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39" name="Text Box 39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40" name="Text Box 40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41" name="Picture 41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3" name="Text Box 43"/>
          <p:cNvSpPr>
            <a:spLocks/>
          </p:cNvSpPr>
          <p:nvPr/>
        </p:nvSpPr>
        <p:spPr>
          <a:xfrm>
            <a:off x="685800" y="1981199"/>
            <a:ext cx="7620000" cy="4184469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FAFSA (Free Application for Federal Student Aid</a:t>
            </a:r>
            <a:r>
              <a:rPr lang="en-US" sz="3200" dirty="0" smtClean="0">
                <a:solidFill>
                  <a:srgbClr val="000099"/>
                </a:solidFill>
              </a:rPr>
              <a:t>)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err="1" smtClean="0">
                <a:solidFill>
                  <a:srgbClr val="000099"/>
                </a:solidFill>
              </a:rPr>
              <a:t>CADream</a:t>
            </a:r>
            <a:r>
              <a:rPr lang="en-US" sz="3200" dirty="0" smtClean="0">
                <a:solidFill>
                  <a:srgbClr val="000099"/>
                </a:solidFill>
              </a:rPr>
              <a:t> Act ( non-resident students)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Cal Grant – California colleges only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Chafee Grant – foster children only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CSS Profile – for some private colleges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Institutional – for some colleges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44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Federal Philosophy </a:t>
            </a:r>
          </a:p>
        </p:txBody>
      </p:sp>
      <p:grpSp>
        <p:nvGrpSpPr>
          <p:cNvPr id="45" name="Group 45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46" name="Text Box 46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47" name="Text Box 47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48" name="Picture 48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0" name="Text Box 50"/>
          <p:cNvSpPr>
            <a:spLocks/>
          </p:cNvSpPr>
          <p:nvPr/>
        </p:nvSpPr>
        <p:spPr>
          <a:xfrm>
            <a:off x="685800" y="1981200"/>
            <a:ext cx="7620000" cy="3733800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Parents are responsible for student’s education to the extent that they are able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Parent responsible until student:</a:t>
            </a: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Is 24 years old</a:t>
            </a: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Supports their own children</a:t>
            </a: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Is a veteran of U.S. armed forces</a:t>
            </a:r>
          </a:p>
          <a:p>
            <a:pPr marL="971550" lvl="1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Is classified as independent 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5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Financial Need is Determined</a:t>
            </a:r>
          </a:p>
        </p:txBody>
      </p:sp>
      <p:grpSp>
        <p:nvGrpSpPr>
          <p:cNvPr id="52" name="Group 52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53" name="Text Box 53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54" name="Text Box 54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55" name="Picture 55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Text Box 57"/>
          <p:cNvSpPr>
            <a:spLocks/>
          </p:cNvSpPr>
          <p:nvPr/>
        </p:nvSpPr>
        <p:spPr>
          <a:xfrm>
            <a:off x="685800" y="1981200"/>
            <a:ext cx="7620000" cy="3733800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200" dirty="0" smtClean="0">
                <a:solidFill>
                  <a:srgbClr val="000099"/>
                </a:solidFill>
              </a:rPr>
              <a:t>Cost of Attendance  (COA)                        </a:t>
            </a:r>
            <a:r>
              <a:rPr lang="en-US" sz="3200" dirty="0" smtClean="0">
                <a:solidFill>
                  <a:srgbClr val="000099"/>
                </a:solidFill>
              </a:rPr>
              <a:t>$25,000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200" dirty="0" smtClean="0">
                <a:solidFill>
                  <a:srgbClr val="000099"/>
                </a:solidFill>
              </a:rPr>
              <a:t>Expected Family Contribution (EFC)      </a:t>
            </a:r>
            <a:r>
              <a:rPr lang="en-US" sz="3200" u="sng" dirty="0" smtClean="0">
                <a:solidFill>
                  <a:srgbClr val="000099"/>
                </a:solidFill>
              </a:rPr>
              <a:t>-   10,000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200" dirty="0" smtClean="0">
                <a:solidFill>
                  <a:srgbClr val="000099"/>
                </a:solidFill>
              </a:rPr>
              <a:t>Financial Need</a:t>
            </a:r>
            <a:r>
              <a:rPr lang="en-US" sz="3200" dirty="0" smtClean="0">
                <a:solidFill>
                  <a:srgbClr val="000099"/>
                </a:solidFill>
              </a:rPr>
              <a:t>                              $15,000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  <p:sp>
        <p:nvSpPr>
          <p:cNvPr id="58" name="Text Box 58"/>
          <p:cNvSpPr txBox="1">
            <a:spLocks/>
          </p:cNvSpPr>
          <p:nvPr/>
        </p:nvSpPr>
        <p:spPr>
          <a:xfrm>
            <a:off x="2057400" y="4572000"/>
            <a:ext cx="3048000" cy="1477962"/>
          </a:xfrm>
          <a:prstGeom prst="rect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numCol="1">
            <a:spAutoFit/>
          </a:bodyPr>
          <a:lstStyle/>
          <a:p>
            <a:pPr marL="0" indent="0"/>
            <a:r>
              <a:rPr lang="en-US" dirty="0" smtClean="0">
                <a:solidFill>
                  <a:srgbClr val="002060"/>
                </a:solidFill>
              </a:rPr>
              <a:t>This is the amount that Financial Aid Office will try to come up with. It is what is called a Financial Aid Package  </a:t>
            </a:r>
          </a:p>
        </p:txBody>
      </p:sp>
      <p:sp>
        <p:nvSpPr>
          <p:cNvPr id="59" name="Text Box 59"/>
          <p:cNvSpPr>
            <a:spLocks/>
          </p:cNvSpPr>
          <p:nvPr/>
        </p:nvSpPr>
        <p:spPr>
          <a:xfrm rot="-2286261">
            <a:off x="4976812" y="3895725"/>
            <a:ext cx="1371600" cy="304800"/>
          </a:xfrm>
          <a:prstGeom prst="rightArrow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numCol="1" anchor="ctr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60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FAFSA</a:t>
            </a:r>
          </a:p>
        </p:txBody>
      </p:sp>
      <p:grpSp>
        <p:nvGrpSpPr>
          <p:cNvPr id="61" name="Group 61"/>
          <p:cNvGrpSpPr>
            <a:grpSpLocks/>
          </p:cNvGrpSpPr>
          <p:nvPr/>
        </p:nvGrpSpPr>
        <p:grpSpPr>
          <a:xfrm>
            <a:off x="228600" y="328612"/>
            <a:ext cx="8629650" cy="1271587"/>
            <a:chOff x="144" y="159"/>
            <a:chExt cx="5436" cy="801"/>
          </a:xfrm>
        </p:grpSpPr>
        <p:sp>
          <p:nvSpPr>
            <p:cNvPr id="62" name="Text Box 62"/>
            <p:cNvSpPr>
              <a:spLocks/>
            </p:cNvSpPr>
            <p:nvPr/>
          </p:nvSpPr>
          <p:spPr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sp>
          <p:nvSpPr>
            <p:cNvPr id="63" name="Text Box 63"/>
            <p:cNvSpPr>
              <a:spLocks/>
            </p:cNvSpPr>
            <p:nvPr/>
          </p:nvSpPr>
          <p:spPr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</p:spPr>
          <p:txBody>
            <a:bodyPr wrap="none" numCol="1" anchor="ctr"/>
            <a:lstStyle/>
            <a:p>
              <a:endParaRPr/>
            </a:p>
          </p:txBody>
        </p:sp>
        <p:pic>
          <p:nvPicPr>
            <p:cNvPr id="64" name="Picture 64"/>
            <p:cNvPicPr>
              <a:picLocks noChangeAspect="1"/>
            </p:cNvPicPr>
            <p:nvPr/>
          </p:nvPicPr>
          <p:blipFill>
            <a:blip r:embed="rId2"/>
            <a:stretch/>
          </p:blipFill>
          <p:spPr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6" name="Text Box 66"/>
          <p:cNvSpPr>
            <a:spLocks/>
          </p:cNvSpPr>
          <p:nvPr/>
        </p:nvSpPr>
        <p:spPr>
          <a:xfrm>
            <a:off x="685800" y="1981200"/>
            <a:ext cx="8001000" cy="3733800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lIns="90488" tIns="44450" rIns="90488" bIns="44450" numCol="1"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Go to </a:t>
            </a:r>
            <a:r>
              <a:rPr lang="en-US" sz="3200" dirty="0" smtClean="0">
                <a:solidFill>
                  <a:srgbClr val="000099"/>
                </a:solidFill>
                <a:hlinkClick r:id="rId3"/>
              </a:rPr>
              <a:t>www.fafsa.ed.gov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rgbClr val="000099"/>
                </a:solidFill>
              </a:rPr>
              <a:t>Complete FAFSA </a:t>
            </a:r>
            <a:r>
              <a:rPr lang="en-US" sz="3200" dirty="0" smtClean="0">
                <a:solidFill>
                  <a:srgbClr val="000099"/>
                </a:solidFill>
              </a:rPr>
              <a:t>(</a:t>
            </a:r>
            <a:r>
              <a:rPr lang="en-US" sz="3200" dirty="0" smtClean="0">
                <a:solidFill>
                  <a:srgbClr val="000099"/>
                </a:solidFill>
              </a:rPr>
              <a:t>Oct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smtClean="0">
                <a:solidFill>
                  <a:srgbClr val="000099"/>
                </a:solidFill>
              </a:rPr>
              <a:t>1</a:t>
            </a:r>
            <a:r>
              <a:rPr lang="en-US" sz="3200" baseline="30000" dirty="0" smtClean="0">
                <a:solidFill>
                  <a:srgbClr val="000099"/>
                </a:solidFill>
              </a:rPr>
              <a:t>st</a:t>
            </a:r>
            <a:r>
              <a:rPr lang="en-US" sz="3200" dirty="0" smtClean="0">
                <a:solidFill>
                  <a:srgbClr val="000099"/>
                </a:solidFill>
              </a:rPr>
              <a:t> – March 2</a:t>
            </a:r>
            <a:r>
              <a:rPr lang="en-US" sz="3200" baseline="30000" dirty="0" smtClean="0">
                <a:solidFill>
                  <a:srgbClr val="000099"/>
                </a:solidFill>
              </a:rPr>
              <a:t>nd</a:t>
            </a:r>
            <a:r>
              <a:rPr lang="en-US" sz="3200" dirty="0" smtClean="0">
                <a:solidFill>
                  <a:srgbClr val="000099"/>
                </a:solidFill>
              </a:rPr>
              <a:t> ) 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None/>
            </a:pPr>
            <a:endParaRPr lang="en-US" sz="3200" dirty="0" smtClean="0">
              <a:solidFill>
                <a:srgbClr val="000099"/>
              </a:solidFill>
            </a:endParaRPr>
          </a:p>
        </p:txBody>
      </p:sp>
      <p:pic>
        <p:nvPicPr>
          <p:cNvPr id="67" name="Picture 67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/>
          <a:stretch/>
        </p:blipFill>
        <p:spPr>
          <a:xfrm>
            <a:off x="533400" y="5562600"/>
            <a:ext cx="800100" cy="8461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roup 69"/>
          <p:cNvGrpSpPr>
            <a:grpSpLocks/>
          </p:cNvGrpSpPr>
          <p:nvPr/>
        </p:nvGrpSpPr>
        <p:grpSpPr>
          <a:xfrm>
            <a:off x="1524000" y="3200400"/>
            <a:ext cx="5900737" cy="3606800"/>
            <a:chOff x="1524000" y="3200400"/>
            <a:chExt cx="5900738" cy="3606800"/>
          </a:xfrm>
        </p:grpSpPr>
        <p:pic>
          <p:nvPicPr>
            <p:cNvPr id="70" name="Picture 70"/>
            <p:cNvPicPr>
              <a:picLocks noChangeAspect="1"/>
            </p:cNvPicPr>
            <p:nvPr/>
          </p:nvPicPr>
          <p:blipFill>
            <a:blip r:embed="rId6"/>
            <a:stretch/>
          </p:blipFill>
          <p:spPr>
            <a:xfrm>
              <a:off x="1524000" y="3200400"/>
              <a:ext cx="5900738" cy="3606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" name="Text Box 72"/>
            <p:cNvSpPr>
              <a:spLocks/>
            </p:cNvSpPr>
            <p:nvPr/>
          </p:nvSpPr>
          <p:spPr>
            <a:xfrm>
              <a:off x="1905000" y="6172200"/>
              <a:ext cx="1143000" cy="533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numCol="1" anchor="ctr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73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086600" cy="1066800"/>
          </a:xfrm>
          <a:prstGeom prst="rect">
            <a:avLst/>
          </a:prstGeom>
        </p:spPr>
        <p:txBody>
          <a:bodyPr wrap="square" lIns="91440" tIns="45720" rIns="91440" bIns="45720" numCol="1" anchor="ctr"/>
          <a:lstStyle>
            <a:lvl1pPr>
              <a:defRPr lang="en-US" dirty="0" smtClean="0"/>
            </a:lvl1pPr>
          </a:lstStyle>
          <a:p>
            <a:pPr algn="l"/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FAFSA Hooray</a:t>
            </a:r>
          </a:p>
        </p:txBody>
      </p:sp>
      <p:sp>
        <p:nvSpPr>
          <p:cNvPr id="74" name="Text Box 74"/>
          <p:cNvSpPr>
            <a:spLocks/>
          </p:cNvSpPr>
          <p:nvPr/>
        </p:nvSpPr>
        <p:spPr>
          <a:xfrm>
            <a:off x="228600" y="1371600"/>
            <a:ext cx="838200" cy="2286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txBody>
          <a:bodyPr wrap="none" numCol="1" anchor="ctr"/>
          <a:lstStyle/>
          <a:p>
            <a:endParaRPr/>
          </a:p>
        </p:txBody>
      </p:sp>
      <p:sp>
        <p:nvSpPr>
          <p:cNvPr id="75" name="Text Box 75"/>
          <p:cNvSpPr>
            <a:spLocks/>
          </p:cNvSpPr>
          <p:nvPr/>
        </p:nvSpPr>
        <p:spPr>
          <a:xfrm>
            <a:off x="1219200" y="1371600"/>
            <a:ext cx="7620000" cy="22860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txBody>
          <a:bodyPr wrap="none" numCol="1" anchor="ctr"/>
          <a:lstStyle/>
          <a:p>
            <a:endParaRPr/>
          </a:p>
        </p:txBody>
      </p:sp>
      <p:sp>
        <p:nvSpPr>
          <p:cNvPr id="76" name="Text Box 76"/>
          <p:cNvSpPr>
            <a:spLocks/>
          </p:cNvSpPr>
          <p:nvPr/>
        </p:nvSpPr>
        <p:spPr>
          <a:xfrm>
            <a:off x="2133600" y="4953000"/>
            <a:ext cx="5029200" cy="369887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/>
            <a:r>
              <a:rPr lang="en-US" dirty="0" smtClean="0">
                <a:hlinkClick r:id="rId2"/>
              </a:rPr>
              <a:t>http://www.youtube.com/watch?v=e2d7IfFgxTs</a:t>
            </a:r>
            <a:r>
              <a:rPr lang="en-US" dirty="0" smtClean="0"/>
              <a:t> </a:t>
            </a:r>
          </a:p>
        </p:txBody>
      </p:sp>
      <p:pic>
        <p:nvPicPr>
          <p:cNvPr id="77" name="Picture 77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2247900" y="1885950"/>
            <a:ext cx="4648200" cy="30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288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PowerPoint Presentation</vt:lpstr>
      <vt:lpstr>The Scholarship Myth </vt:lpstr>
      <vt:lpstr>Where Will I Find the Money?</vt:lpstr>
      <vt:lpstr>Types of Financial Aid</vt:lpstr>
      <vt:lpstr>Financial Aid Forms</vt:lpstr>
      <vt:lpstr>The Federal Philosophy </vt:lpstr>
      <vt:lpstr>How Financial Need is Determined</vt:lpstr>
      <vt:lpstr>FAFSA</vt:lpstr>
      <vt:lpstr>FAFSA Hooray</vt:lpstr>
      <vt:lpstr>Cal Grant</vt:lpstr>
      <vt:lpstr>Chafee Grant</vt:lpstr>
      <vt:lpstr>Institutional Grants </vt:lpstr>
      <vt:lpstr>Read on Your 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Andrew Hernandez</cp:lastModifiedBy>
  <cp:revision>1</cp:revision>
  <dcterms:modified xsi:type="dcterms:W3CDTF">2019-08-29T17:22:55Z</dcterms:modified>
</cp:coreProperties>
</file>